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2"/>
  </p:notesMasterIdLst>
  <p:sldIdLst>
    <p:sldId id="264" r:id="rId2"/>
    <p:sldId id="278" r:id="rId3"/>
    <p:sldId id="548" r:id="rId4"/>
    <p:sldId id="513" r:id="rId5"/>
    <p:sldId id="549" r:id="rId6"/>
    <p:sldId id="550" r:id="rId7"/>
    <p:sldId id="551" r:id="rId8"/>
    <p:sldId id="552" r:id="rId9"/>
    <p:sldId id="542" r:id="rId10"/>
    <p:sldId id="541" r:id="rId11"/>
    <p:sldId id="543" r:id="rId12"/>
    <p:sldId id="546" r:id="rId13"/>
    <p:sldId id="306" r:id="rId14"/>
    <p:sldId id="547" r:id="rId15"/>
    <p:sldId id="539" r:id="rId16"/>
    <p:sldId id="544" r:id="rId17"/>
    <p:sldId id="533" r:id="rId18"/>
    <p:sldId id="519" r:id="rId19"/>
    <p:sldId id="521" r:id="rId20"/>
    <p:sldId id="522" r:id="rId21"/>
    <p:sldId id="523" r:id="rId22"/>
    <p:sldId id="545" r:id="rId23"/>
    <p:sldId id="520" r:id="rId24"/>
    <p:sldId id="517" r:id="rId25"/>
    <p:sldId id="515" r:id="rId26"/>
    <p:sldId id="526" r:id="rId27"/>
    <p:sldId id="527" r:id="rId28"/>
    <p:sldId id="528" r:id="rId29"/>
    <p:sldId id="524" r:id="rId30"/>
    <p:sldId id="529" r:id="rId31"/>
    <p:sldId id="535" r:id="rId32"/>
    <p:sldId id="518" r:id="rId33"/>
    <p:sldId id="536" r:id="rId34"/>
    <p:sldId id="537" r:id="rId35"/>
    <p:sldId id="538" r:id="rId36"/>
    <p:sldId id="525" r:id="rId37"/>
    <p:sldId id="530" r:id="rId38"/>
    <p:sldId id="531" r:id="rId39"/>
    <p:sldId id="532" r:id="rId40"/>
    <p:sldId id="505" r:id="rId4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35"/>
    <p:restoredTop sz="96040"/>
  </p:normalViewPr>
  <p:slideViewPr>
    <p:cSldViewPr snapToGrid="0">
      <p:cViewPr varScale="1">
        <p:scale>
          <a:sx n="118" d="100"/>
          <a:sy n="118" d="100"/>
        </p:scale>
        <p:origin x="232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2025/2/23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808509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6237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5076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35260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3161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72069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6092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276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2/23/25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2/23/25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2/23/25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2/23/25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pFA7dz5hV8opGxP4ikUomn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20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0.png"/><Relationship Id="rId15" Type="http://schemas.openxmlformats.org/officeDocument/2006/relationships/image" Target="../media/image22.png"/><Relationship Id="rId10" Type="http://schemas.openxmlformats.org/officeDocument/2006/relationships/image" Target="../media/image170.png"/><Relationship Id="rId4" Type="http://schemas.openxmlformats.org/officeDocument/2006/relationships/image" Target="../media/image110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8.png"/><Relationship Id="rId5" Type="http://schemas.openxmlformats.org/officeDocument/2006/relationships/image" Target="../media/image320.png"/><Relationship Id="rId10" Type="http://schemas.openxmlformats.org/officeDocument/2006/relationships/image" Target="../media/image37.png"/><Relationship Id="rId4" Type="http://schemas.openxmlformats.org/officeDocument/2006/relationships/image" Target="../media/image310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8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0.png"/><Relationship Id="rId4" Type="http://schemas.openxmlformats.org/officeDocument/2006/relationships/image" Target="../media/image4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3970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6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Gradient Descent</a:t>
            </a:r>
            <a:endParaRPr kumimoji="1" lang="zh-TW" altLang="en-US" sz="3600" b="1" dirty="0">
              <a:solidFill>
                <a:srgbClr val="0070C0"/>
              </a:solidFill>
              <a:latin typeface="+mj-lt"/>
              <a:cs typeface="Calibri" panose="020F0502020204030204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2025/02/24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261970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268F68-4138-B48C-E48F-EFA8E2379E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3371" y="4704117"/>
            <a:ext cx="1567542" cy="156754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8938362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hlinkClick r:id="rId6"/>
              </a:rPr>
              <a:t>Slido</a:t>
            </a:r>
            <a:r>
              <a:rPr kumimoji="1" lang="en-US" altLang="zh-TW" dirty="0">
                <a:hlinkClick r:id="rId6"/>
              </a:rPr>
              <a:t> # 2122420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975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/>
              <a:t>15</a:t>
            </a:r>
            <a:r>
              <a:rPr lang="zh-TW" altLang="en-US" sz="2400" baseline="30000" dirty="0"/>
              <a:t>。</a:t>
            </a:r>
            <a:r>
              <a:rPr lang="en-US" altLang="zh-TW" sz="2400" dirty="0"/>
              <a:t>C</a:t>
            </a:r>
            <a:endParaRPr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67771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14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13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r>
                        <a:rPr lang="zh-TW" altLang="en-US" sz="2000" baseline="30000" dirty="0"/>
                        <a:t>。</a:t>
                      </a:r>
                      <a:r>
                        <a:rPr lang="en-US" altLang="zh-TW" sz="2000" baseline="0" dirty="0"/>
                        <a:t>C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737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671947C0-B3AD-6C76-4F89-8148C3E5ED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  <p:pic>
        <p:nvPicPr>
          <p:cNvPr id="1026" name="Picture 2" descr="局部有雲">
            <a:extLst>
              <a:ext uri="{FF2B5EF4-FFF2-40B4-BE49-F238E27FC236}">
                <a16:creationId xmlns:a16="http://schemas.microsoft.com/office/drawing/2014/main" id="{551C228A-0DE9-803E-0FFD-74768E719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453" y="2400767"/>
            <a:ext cx="768021" cy="76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721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213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97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130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1000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560354"/>
              </p:ext>
            </p:extLst>
          </p:nvPr>
        </p:nvGraphicFramePr>
        <p:xfrm>
          <a:off x="2032000" y="4138487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27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0982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973118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Area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City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Num of Rooms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House Age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Price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Taoyuan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3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</a:t>
                      </a:r>
                      <a:endParaRPr lang="zh-TW" altLang="en-US" sz="20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7" y="5544737"/>
            <a:ext cx="748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different features (Tabular data)</a:t>
            </a:r>
            <a:endParaRPr kumimoji="1" lang="zh-TW" altLang="en-US" sz="2400" dirty="0"/>
          </a:p>
        </p:txBody>
      </p:sp>
      <p:pic>
        <p:nvPicPr>
          <p:cNvPr id="14" name="圖形 13" descr="首頁 以實心填滿">
            <a:extLst>
              <a:ext uri="{FF2B5EF4-FFF2-40B4-BE49-F238E27FC236}">
                <a16:creationId xmlns:a16="http://schemas.microsoft.com/office/drawing/2014/main" id="{68CA3E08-8C33-49A3-FF7D-C514A33AF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6025" y="227397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7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85835-A855-2E65-E5A4-68F5C612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is to train a function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12C7F7E-C7F9-0B95-8A78-7B65036F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63780120-9715-A5F4-EA30-DEFFA1F9BD39}"/>
              </a:ext>
            </a:extLst>
          </p:cNvPr>
          <p:cNvSpPr/>
          <p:nvPr/>
        </p:nvSpPr>
        <p:spPr>
          <a:xfrm>
            <a:off x="1609919" y="245662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橢圓 5">
            <a:extLst>
              <a:ext uri="{FF2B5EF4-FFF2-40B4-BE49-F238E27FC236}">
                <a16:creationId xmlns:a16="http://schemas.microsoft.com/office/drawing/2014/main" id="{4EEAE2F1-0F5A-D634-811A-3EAF6BCABC89}"/>
              </a:ext>
            </a:extLst>
          </p:cNvPr>
          <p:cNvSpPr/>
          <p:nvPr/>
        </p:nvSpPr>
        <p:spPr>
          <a:xfrm>
            <a:off x="1609919" y="3648945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8BC28CFF-0518-0FBB-D3D6-C01AF0C31B6B}"/>
              </a:ext>
            </a:extLst>
          </p:cNvPr>
          <p:cNvCxnSpPr>
            <a:cxnSpLocks/>
            <a:stCxn id="5" idx="6"/>
            <a:endCxn id="14" idx="2"/>
          </p:cNvCxnSpPr>
          <p:nvPr/>
        </p:nvCxnSpPr>
        <p:spPr>
          <a:xfrm>
            <a:off x="2181419" y="2742379"/>
            <a:ext cx="1165860" cy="11868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EB049B9F-E06D-5984-724A-0FA9313AB4F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 flipV="1">
            <a:off x="2181419" y="2743766"/>
            <a:ext cx="1177290" cy="11909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C0104BBE-3FC6-FC26-57DE-E8A026611A7A}"/>
              </a:ext>
            </a:extLst>
          </p:cNvPr>
          <p:cNvSpPr/>
          <p:nvPr/>
        </p:nvSpPr>
        <p:spPr>
          <a:xfrm>
            <a:off x="3358709" y="24580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636FFCBA-112A-EDE5-E631-196614CAD419}"/>
              </a:ext>
            </a:extLst>
          </p:cNvPr>
          <p:cNvSpPr/>
          <p:nvPr/>
        </p:nvSpPr>
        <p:spPr>
          <a:xfrm>
            <a:off x="3347279" y="3643499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07060211-BC0E-D1E1-3D10-2ED566C89567}"/>
              </a:ext>
            </a:extLst>
          </p:cNvPr>
          <p:cNvCxnSpPr>
            <a:cxnSpLocks/>
            <a:stCxn id="5" idx="6"/>
            <a:endCxn id="13" idx="2"/>
          </p:cNvCxnSpPr>
          <p:nvPr/>
        </p:nvCxnSpPr>
        <p:spPr>
          <a:xfrm>
            <a:off x="2181419" y="2742379"/>
            <a:ext cx="1177290" cy="138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32DA564-6EA7-740D-DAD6-CF1B6F7A0BB9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>
          <a:xfrm flipV="1">
            <a:off x="2181419" y="3929249"/>
            <a:ext cx="1165860" cy="54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橢圓 18">
            <a:extLst>
              <a:ext uri="{FF2B5EF4-FFF2-40B4-BE49-F238E27FC236}">
                <a16:creationId xmlns:a16="http://schemas.microsoft.com/office/drawing/2014/main" id="{B963256D-9F3D-BD6F-AAE7-8F71647DC85A}"/>
              </a:ext>
            </a:extLst>
          </p:cNvPr>
          <p:cNvSpPr/>
          <p:nvPr/>
        </p:nvSpPr>
        <p:spPr>
          <a:xfrm>
            <a:off x="4434653" y="3029516"/>
            <a:ext cx="571500" cy="5715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F94A85C8-A233-6934-3028-98B2A973B360}"/>
              </a:ext>
            </a:extLst>
          </p:cNvPr>
          <p:cNvCxnSpPr>
            <a:cxnSpLocks/>
            <a:stCxn id="13" idx="6"/>
            <a:endCxn id="19" idx="2"/>
          </p:cNvCxnSpPr>
          <p:nvPr/>
        </p:nvCxnSpPr>
        <p:spPr>
          <a:xfrm>
            <a:off x="3930209" y="2743766"/>
            <a:ext cx="504444" cy="5715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3EC48A1-AD9C-4E8E-FA07-D60A8512F3A7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3918779" y="3315266"/>
            <a:ext cx="515874" cy="61398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46C078EC-5800-9494-F6F9-9A090D942851}"/>
              </a:ext>
            </a:extLst>
          </p:cNvPr>
          <p:cNvCxnSpPr/>
          <p:nvPr/>
        </p:nvCxnSpPr>
        <p:spPr>
          <a:xfrm>
            <a:off x="3412485" y="2844905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7E491210-6E2A-14BE-B439-7D96B01AC5FA}"/>
              </a:ext>
            </a:extLst>
          </p:cNvPr>
          <p:cNvCxnSpPr>
            <a:cxnSpLocks/>
          </p:cNvCxnSpPr>
          <p:nvPr/>
        </p:nvCxnSpPr>
        <p:spPr>
          <a:xfrm flipV="1">
            <a:off x="3672653" y="2616305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4B9A165F-4224-33A6-4D28-C47DAFEAC129}"/>
              </a:ext>
            </a:extLst>
          </p:cNvPr>
          <p:cNvCxnSpPr/>
          <p:nvPr/>
        </p:nvCxnSpPr>
        <p:spPr>
          <a:xfrm>
            <a:off x="3408294" y="4040343"/>
            <a:ext cx="2651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F16FD8-CE85-AC7B-90D5-3EF65A818D3F}"/>
              </a:ext>
            </a:extLst>
          </p:cNvPr>
          <p:cNvCxnSpPr>
            <a:cxnSpLocks/>
          </p:cNvCxnSpPr>
          <p:nvPr/>
        </p:nvCxnSpPr>
        <p:spPr>
          <a:xfrm flipV="1">
            <a:off x="3668462" y="3811743"/>
            <a:ext cx="182880" cy="2299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7FE9AA46-92C2-8746-7C9B-A39A5A24BB2B}"/>
              </a:ext>
            </a:extLst>
          </p:cNvPr>
          <p:cNvSpPr txBox="1"/>
          <p:nvPr/>
        </p:nvSpPr>
        <p:spPr>
          <a:xfrm>
            <a:off x="5109023" y="3158056"/>
            <a:ext cx="254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模型預測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(Predictions)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61E969E5-CF9D-4B47-562D-2D9EBA6AF320}"/>
              </a:ext>
            </a:extLst>
          </p:cNvPr>
          <p:cNvSpPr txBox="1"/>
          <p:nvPr/>
        </p:nvSpPr>
        <p:spPr>
          <a:xfrm>
            <a:off x="8585759" y="3158056"/>
            <a:ext cx="2683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正確答案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(Ground-truths)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286073C-5856-684D-28D5-62800E546B7D}"/>
              </a:ext>
            </a:extLst>
          </p:cNvPr>
          <p:cNvCxnSpPr>
            <a:cxnSpLocks/>
          </p:cNvCxnSpPr>
          <p:nvPr/>
        </p:nvCxnSpPr>
        <p:spPr>
          <a:xfrm flipH="1">
            <a:off x="7458155" y="3345582"/>
            <a:ext cx="1052102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/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Gradient Descent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梯度下降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)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尋找最佳解</a:t>
                </a:r>
                <a:endParaRPr kumimoji="1" lang="en-US" altLang="zh-TW" sz="2000" dirty="0">
                  <a:latin typeface="Calibri" panose="020F0502020204030204" pitchFamily="34" charset="0"/>
                  <a:ea typeface="Microsoft JhengHei" panose="020B0604030504040204" pitchFamily="34" charset="-120"/>
                  <a:cs typeface="Calibri" panose="020F050202020403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透過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Back-Propagation </a:t>
                </a:r>
                <a:r>
                  <a:rPr kumimoji="1" lang="zh-TW" altLang="en-US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更新權重值 </a:t>
                </a:r>
                <a:r>
                  <a:rPr kumimoji="1" lang="en-US" altLang="zh-TW" sz="2000" dirty="0">
                    <a:latin typeface="Calibri" panose="020F0502020204030204" pitchFamily="34" charset="0"/>
                    <a:ea typeface="Microsoft JhengHei" panose="020B0604030504040204" pitchFamily="34" charset="-12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lang="zh-TW" altLang="en-US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TW" sz="2000" dirty="0"/>
                  <a:t>)</a:t>
                </a:r>
                <a:endParaRPr lang="zh-TW" altLang="zh-TW" sz="20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TW" altLang="zh-TW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09C55766-B1C4-276C-136C-DCB2C1517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4975634"/>
                <a:ext cx="6357382" cy="1015663"/>
              </a:xfrm>
              <a:prstGeom prst="rect">
                <a:avLst/>
              </a:prstGeom>
              <a:blipFill>
                <a:blip r:embed="rId3"/>
                <a:stretch>
                  <a:fillRect l="-797" t="-24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/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A519EF24-623A-D28D-5A47-BC87EF8853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2485507"/>
                <a:ext cx="322139" cy="400110"/>
              </a:xfrm>
              <a:prstGeom prst="rect">
                <a:avLst/>
              </a:prstGeom>
              <a:blipFill>
                <a:blip r:embed="rId4"/>
                <a:stretch>
                  <a:fillRect r="-148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/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A5E36D92-9C93-DA6A-A4F0-FFEE40A6B3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100" y="3702477"/>
                <a:ext cx="44485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/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CF55C72-ACEF-4D14-2272-D9C5DDAD35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679" y="2326505"/>
                <a:ext cx="779339" cy="41351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/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7028E9D2-7B28-6845-6627-1841A06015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964" y="2877741"/>
                <a:ext cx="526489" cy="413511"/>
              </a:xfrm>
              <a:prstGeom prst="rect">
                <a:avLst/>
              </a:prstGeom>
              <a:blipFill>
                <a:blip r:embed="rId7"/>
                <a:stretch>
                  <a:fillRect r="-952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/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87D72EA8-74AC-9477-BB72-31CBE226B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6738" y="3894809"/>
                <a:ext cx="711521" cy="41351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/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FC30FB82-3C83-A3C5-B842-3856F8C6C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5766" y="3271240"/>
                <a:ext cx="526489" cy="413511"/>
              </a:xfrm>
              <a:prstGeom prst="rect">
                <a:avLst/>
              </a:prstGeom>
              <a:blipFill>
                <a:blip r:embed="rId9"/>
                <a:stretch>
                  <a:fillRect r="-119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/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48" name="文字方塊 47">
                <a:extLst>
                  <a:ext uri="{FF2B5EF4-FFF2-40B4-BE49-F238E27FC236}">
                    <a16:creationId xmlns:a16="http://schemas.microsoft.com/office/drawing/2014/main" id="{F3888A1A-3468-C5CE-C4A4-C378DFB1B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22" y="2041540"/>
                <a:ext cx="515874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/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0" name="文字方塊 49">
                <a:extLst>
                  <a:ext uri="{FF2B5EF4-FFF2-40B4-BE49-F238E27FC236}">
                    <a16:creationId xmlns:a16="http://schemas.microsoft.com/office/drawing/2014/main" id="{78B668A1-CCDB-C666-4ED7-8FD5D9D6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488" y="3236978"/>
                <a:ext cx="504444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/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8296F49F-D503-945B-6941-5BD5AE31BB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2603782"/>
                <a:ext cx="711521" cy="41806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/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TW" altLang="en-US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TW" altLang="en-US" sz="20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  <m:sup>
                          <m:r>
                            <a:rPr lang="zh-TW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54" name="文字方塊 53">
                <a:extLst>
                  <a:ext uri="{FF2B5EF4-FFF2-40B4-BE49-F238E27FC236}">
                    <a16:creationId xmlns:a16="http://schemas.microsoft.com/office/drawing/2014/main" id="{51C3479A-C7F0-C97F-1E49-93916DACD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4885" y="3747680"/>
                <a:ext cx="604073" cy="41838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/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zh-TW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字方塊 55">
                <a:extLst>
                  <a:ext uri="{FF2B5EF4-FFF2-40B4-BE49-F238E27FC236}">
                    <a16:creationId xmlns:a16="http://schemas.microsoft.com/office/drawing/2014/main" id="{E17BB545-2D19-CAC3-F547-85C946D4E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3305" y="3747680"/>
                <a:ext cx="1972505" cy="461665"/>
              </a:xfrm>
              <a:prstGeom prst="rect">
                <a:avLst/>
              </a:prstGeom>
              <a:blipFill>
                <a:blip r:embed="rId14"/>
                <a:stretch>
                  <a:fillRect l="-2564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/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9" name="文字方塊 58">
                <a:extLst>
                  <a:ext uri="{FF2B5EF4-FFF2-40B4-BE49-F238E27FC236}">
                    <a16:creationId xmlns:a16="http://schemas.microsoft.com/office/drawing/2014/main" id="{FDE81AE1-8080-A5EE-0325-544718A72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8181" y="3121198"/>
                <a:ext cx="50444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C6B1940-416F-777A-86A5-6C73A7C261F3}"/>
              </a:ext>
            </a:extLst>
          </p:cNvPr>
          <p:cNvCxnSpPr/>
          <p:nvPr/>
        </p:nvCxnSpPr>
        <p:spPr>
          <a:xfrm>
            <a:off x="2074334" y="5486401"/>
            <a:ext cx="186434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D2792E-6AE1-F5A6-6C7A-CD22F3778564}"/>
              </a:ext>
            </a:extLst>
          </p:cNvPr>
          <p:cNvSpPr txBox="1"/>
          <p:nvPr/>
        </p:nvSpPr>
        <p:spPr>
          <a:xfrm>
            <a:off x="2181419" y="5697580"/>
            <a:ext cx="28247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Back-Propagation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的結果</a:t>
            </a:r>
          </a:p>
        </p:txBody>
      </p:sp>
    </p:spTree>
    <p:extLst>
      <p:ext uri="{BB962C8B-B14F-4D97-AF65-F5344CB8AC3E}">
        <p14:creationId xmlns:p14="http://schemas.microsoft.com/office/powerpoint/2010/main" val="160271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4" grpId="0"/>
      <p:bldP spid="56" grpId="0"/>
      <p:bldP spid="5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Training Process of a Deep Learning Model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4" y="1633066"/>
            <a:ext cx="10918370" cy="659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深度學習模型被訓練的流程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EFB9BFD-F9C6-6AB6-326C-7A7D45DB1C74}"/>
              </a:ext>
            </a:extLst>
          </p:cNvPr>
          <p:cNvSpPr/>
          <p:nvPr/>
        </p:nvSpPr>
        <p:spPr>
          <a:xfrm>
            <a:off x="3447977" y="3599611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515EF64E-F399-2DE4-7A68-D316FB6A0B73}"/>
              </a:ext>
            </a:extLst>
          </p:cNvPr>
          <p:cNvSpPr/>
          <p:nvPr/>
        </p:nvSpPr>
        <p:spPr>
          <a:xfrm>
            <a:off x="2668560" y="3991497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" name="圖形 9" descr="報紙 外框">
            <a:extLst>
              <a:ext uri="{FF2B5EF4-FFF2-40B4-BE49-F238E27FC236}">
                <a16:creationId xmlns:a16="http://schemas.microsoft.com/office/drawing/2014/main" id="{59853B34-BD39-969F-7F64-818649881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3437" y="3599613"/>
            <a:ext cx="914400" cy="9144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0BF305BD-005C-2DEC-BC9C-8F8E22D2FF07}"/>
              </a:ext>
            </a:extLst>
          </p:cNvPr>
          <p:cNvSpPr txBox="1"/>
          <p:nvPr/>
        </p:nvSpPr>
        <p:spPr>
          <a:xfrm>
            <a:off x="1143471" y="4451267"/>
            <a:ext cx="145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Training Data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5C6569A-990B-7213-23FC-77F86AE36CE4}"/>
              </a:ext>
            </a:extLst>
          </p:cNvPr>
          <p:cNvSpPr/>
          <p:nvPr/>
        </p:nvSpPr>
        <p:spPr>
          <a:xfrm>
            <a:off x="8836407" y="3606139"/>
            <a:ext cx="1776548" cy="968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Gradient Descent</a:t>
            </a:r>
            <a:endParaRPr kumimoji="1" lang="zh-TW" altLang="en-US" sz="24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92BEB477-FE10-A1BC-0906-F170628FBAA7}"/>
              </a:ext>
            </a:extLst>
          </p:cNvPr>
          <p:cNvSpPr/>
          <p:nvPr/>
        </p:nvSpPr>
        <p:spPr>
          <a:xfrm>
            <a:off x="5410672" y="3991496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DD15A93A-0CD2-C79F-0DFF-4D3DD0B3C307}"/>
              </a:ext>
            </a:extLst>
          </p:cNvPr>
          <p:cNvSpPr/>
          <p:nvPr/>
        </p:nvSpPr>
        <p:spPr>
          <a:xfrm>
            <a:off x="8114683" y="3991495"/>
            <a:ext cx="357051" cy="25254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9A6D87-CE55-2061-0736-6FD094C4FF6C}"/>
              </a:ext>
            </a:extLst>
          </p:cNvPr>
          <p:cNvSpPr/>
          <p:nvPr/>
        </p:nvSpPr>
        <p:spPr>
          <a:xfrm>
            <a:off x="6072523" y="3599611"/>
            <a:ext cx="1776548" cy="968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Back-Propagation</a:t>
            </a:r>
            <a:endParaRPr kumimoji="1" lang="zh-TW" altLang="en-US" sz="2400" dirty="0"/>
          </a:p>
        </p:txBody>
      </p:sp>
      <p:cxnSp>
        <p:nvCxnSpPr>
          <p:cNvPr id="17" name="肘形接點 16">
            <a:extLst>
              <a:ext uri="{FF2B5EF4-FFF2-40B4-BE49-F238E27FC236}">
                <a16:creationId xmlns:a16="http://schemas.microsoft.com/office/drawing/2014/main" id="{6326C4D3-9590-9F3C-B85B-0637613E6D82}"/>
              </a:ext>
            </a:extLst>
          </p:cNvPr>
          <p:cNvCxnSpPr>
            <a:cxnSpLocks/>
            <a:stCxn id="3" idx="2"/>
            <a:endCxn id="15" idx="2"/>
          </p:cNvCxnSpPr>
          <p:nvPr/>
        </p:nvCxnSpPr>
        <p:spPr>
          <a:xfrm rot="5400000" flipH="1" flipV="1">
            <a:off x="5579944" y="3255078"/>
            <a:ext cx="67492" cy="2694214"/>
          </a:xfrm>
          <a:prstGeom prst="bentConnector3">
            <a:avLst>
              <a:gd name="adj1" fmla="val -76451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D7D5AC2-42BE-154C-C043-04D70F83673C}"/>
              </a:ext>
            </a:extLst>
          </p:cNvPr>
          <p:cNvSpPr txBox="1"/>
          <p:nvPr/>
        </p:nvSpPr>
        <p:spPr>
          <a:xfrm>
            <a:off x="4526442" y="5143190"/>
            <a:ext cx="2125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Calculate </a:t>
            </a:r>
            <a:r>
              <a:rPr kumimoji="1" lang="en-US" altLang="zh-TW" dirty="0">
                <a:solidFill>
                  <a:srgbClr val="FF0000"/>
                </a:solidFill>
              </a:rPr>
              <a:t>gradients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1" name="肘形接點 20">
            <a:extLst>
              <a:ext uri="{FF2B5EF4-FFF2-40B4-BE49-F238E27FC236}">
                <a16:creationId xmlns:a16="http://schemas.microsoft.com/office/drawing/2014/main" id="{A764E92D-F56C-FD51-7293-A462E1CD88AB}"/>
              </a:ext>
            </a:extLst>
          </p:cNvPr>
          <p:cNvCxnSpPr>
            <a:cxnSpLocks/>
            <a:stCxn id="12" idx="0"/>
            <a:endCxn id="3" idx="0"/>
          </p:cNvCxnSpPr>
          <p:nvPr/>
        </p:nvCxnSpPr>
        <p:spPr>
          <a:xfrm rot="16200000" flipV="1">
            <a:off x="6992368" y="873826"/>
            <a:ext cx="6528" cy="5458098"/>
          </a:xfrm>
          <a:prstGeom prst="bentConnector3">
            <a:avLst>
              <a:gd name="adj1" fmla="val 933820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E1E6A52-27E7-78A7-0F0B-364A96D630CB}"/>
              </a:ext>
            </a:extLst>
          </p:cNvPr>
          <p:cNvSpPr txBox="1"/>
          <p:nvPr/>
        </p:nvSpPr>
        <p:spPr>
          <a:xfrm>
            <a:off x="5228961" y="2588021"/>
            <a:ext cx="3533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Update</a:t>
            </a:r>
            <a:r>
              <a:rPr kumimoji="1" lang="en-US" altLang="zh-TW" dirty="0"/>
              <a:t> weights (the </a:t>
            </a:r>
            <a:r>
              <a:rPr kumimoji="1" lang="en-US" altLang="zh-TW" dirty="0">
                <a:solidFill>
                  <a:srgbClr val="FF0000"/>
                </a:solidFill>
              </a:rPr>
              <a:t>learning</a:t>
            </a:r>
            <a:r>
              <a:rPr kumimoji="1" lang="en-US" altLang="zh-TW" dirty="0"/>
              <a:t> part)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425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5ED4D7-7776-8215-ABDF-6DA0B9860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en-US" altLang="zh-TW" dirty="0"/>
              <a:t>vs. Back-propagation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50651C-278D-8B4C-162A-0E998006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0165BB98-182B-6C9B-FE91-105ED7CDE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804264"/>
              </p:ext>
            </p:extLst>
          </p:nvPr>
        </p:nvGraphicFramePr>
        <p:xfrm>
          <a:off x="2032000" y="2726265"/>
          <a:ext cx="8128000" cy="25315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589567482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115774380"/>
                    </a:ext>
                  </a:extLst>
                </a:gridCol>
                <a:gridCol w="3403600">
                  <a:extLst>
                    <a:ext uri="{9D8B030D-6E8A-4147-A177-3AD203B41FA5}">
                      <a16:colId xmlns:a16="http://schemas.microsoft.com/office/drawing/2014/main" val="2334069360"/>
                    </a:ext>
                  </a:extLst>
                </a:gridCol>
              </a:tblGrid>
              <a:tr h="843845">
                <a:tc>
                  <a:txBody>
                    <a:bodyPr/>
                    <a:lstStyle/>
                    <a:p>
                      <a:endParaRPr lang="zh-TW" altLang="en-US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Gradient Descent 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Back-propagation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848534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根據梯度更新權重值 </a:t>
                      </a:r>
                      <a:r>
                        <a:rPr lang="en-US" altLang="zh-TW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(weights)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計算神經網路中的梯度，以供梯度下降使用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7285441"/>
                  </a:ext>
                </a:extLst>
              </a:tr>
              <a:tr h="843845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最終目標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透過梯度找出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function 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最佳解 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最小化目標函數</a:t>
                      </a:r>
                      <a:r>
                        <a:rPr lang="en-US" altLang="zh-TW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)</a:t>
                      </a:r>
                      <a:endParaRPr lang="zh-TW" altLang="en-US" dirty="0">
                        <a:latin typeface="Calibri" panose="020F0502020204030204" pitchFamily="34" charset="0"/>
                        <a:ea typeface="Microsoft JhengHei" panose="020B0604030504040204" pitchFamily="34" charset="-12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計算梯度</a:t>
                      </a:r>
                      <a:r>
                        <a:rPr lang="zh-TW" altLang="en-US" dirty="0">
                          <a:latin typeface="Calibri" panose="020F0502020204030204" pitchFamily="34" charset="0"/>
                          <a:ea typeface="Microsoft JhengHei" panose="020B0604030504040204" pitchFamily="34" charset="-120"/>
                          <a:cs typeface="Calibri" panose="020F0502020204030204" pitchFamily="34" charset="0"/>
                        </a:rPr>
                        <a:t>，以便使用梯度下降找到最佳解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705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8690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6B7BB1-2C0A-2207-6D94-714D3E28C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Linear Regression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線性迴歸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5F384E-8526-2E9B-A90F-B0D0BA6BE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D13501B2-27A9-CF2E-AA12-F0DA8EEAE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27" y="1832110"/>
            <a:ext cx="6596216" cy="435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9409FB9-54AD-AA7D-6048-852B11EF8200}"/>
              </a:ext>
            </a:extLst>
          </p:cNvPr>
          <p:cNvSpPr txBox="1"/>
          <p:nvPr/>
        </p:nvSpPr>
        <p:spPr>
          <a:xfrm>
            <a:off x="4054186" y="6355033"/>
            <a:ext cx="4083627" cy="375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https://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zh.wikipedia.org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en-US" altLang="zh-TW" sz="1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zh-tw</a:t>
            </a:r>
            <a:r>
              <a:rPr kumimoji="1" lang="en-US" altLang="zh-TW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-US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/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1ACB0DB3-B65B-AB5D-AB73-847DF09E0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201" y="3954331"/>
                <a:ext cx="3808230" cy="833883"/>
              </a:xfrm>
              <a:prstGeom prst="rect">
                <a:avLst/>
              </a:prstGeom>
              <a:blipFill>
                <a:blip r:embed="rId3"/>
                <a:stretch>
                  <a:fillRect t="-157576" b="-23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/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紅線</a:t>
                </a:r>
                <a:r>
                  <a:rPr kumimoji="1" lang="zh-TW" altLang="en-US" sz="20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為直線方程式 </a:t>
                </a:r>
                <a14:m>
                  <m:oMath xmlns:m="http://schemas.openxmlformats.org/officeDocument/2006/math"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en-US" altLang="zh-TW" sz="20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6B1E7B7-32A7-F90E-AB98-D7D7FD0B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0737" y="2331672"/>
                <a:ext cx="3808230" cy="400110"/>
              </a:xfrm>
              <a:prstGeom prst="rect">
                <a:avLst/>
              </a:prstGeom>
              <a:blipFill>
                <a:blip r:embed="rId4"/>
                <a:stretch>
                  <a:fillRect l="-1661" t="-909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4A4F7552-B847-C664-F677-96C748539342}"/>
              </a:ext>
            </a:extLst>
          </p:cNvPr>
          <p:cNvSpPr txBox="1"/>
          <p:nvPr/>
        </p:nvSpPr>
        <p:spPr>
          <a:xfrm>
            <a:off x="7479443" y="5017153"/>
            <a:ext cx="39551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紅線代表可以使所有藍色點的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MSE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最小的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跟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代入直線方程式後得到的線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E1227C-0B77-77CD-47E7-92A180E18FA6}"/>
              </a:ext>
            </a:extLst>
          </p:cNvPr>
          <p:cNvSpPr txBox="1"/>
          <p:nvPr/>
        </p:nvSpPr>
        <p:spPr>
          <a:xfrm>
            <a:off x="7460737" y="3086718"/>
            <a:ext cx="39551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Linear regression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通常透過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均方誤差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擬合資料</a:t>
            </a:r>
          </a:p>
        </p:txBody>
      </p:sp>
    </p:spTree>
    <p:extLst>
      <p:ext uri="{BB962C8B-B14F-4D97-AF65-F5344CB8AC3E}">
        <p14:creationId xmlns:p14="http://schemas.microsoft.com/office/powerpoint/2010/main" val="31691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為什麼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叫做</a:t>
            </a:r>
            <a:r>
              <a:rPr kumimoji="1" lang="en-US" altLang="zh-TW" dirty="0">
                <a:ea typeface="Microsoft JhengHei" panose="020B0604030504040204" pitchFamily="34" charset="-120"/>
                <a:cs typeface="Calibri" panose="020F0502020204030204" pitchFamily="34" charset="0"/>
              </a:rPr>
              <a:t>Regression</a:t>
            </a:r>
            <a:r>
              <a:rPr kumimoji="1" lang="zh-TW" altLang="en-US" dirty="0">
                <a:ea typeface="Microsoft JhengHei" panose="020B0604030504040204" pitchFamily="34" charset="-120"/>
                <a:cs typeface="Calibri" panose="020F0502020204030204" pitchFamily="34" charset="0"/>
              </a:rPr>
              <a:t>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38497E-D21D-AA1E-6559-41DE0584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1812317"/>
            <a:ext cx="8763000" cy="405783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4F1AE452-E9CB-8804-E126-2B09767440D5}"/>
              </a:ext>
            </a:extLst>
          </p:cNvPr>
          <p:cNvSpPr txBox="1"/>
          <p:nvPr/>
        </p:nvSpPr>
        <p:spPr>
          <a:xfrm>
            <a:off x="1889760" y="6156960"/>
            <a:ext cx="8278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zh.wikipedia.org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zh-tw</a:t>
            </a:r>
            <a:r>
              <a:rPr kumimoji="1" lang="en" altLang="zh-TW" sz="1400" dirty="0"/>
              <a:t>/</a:t>
            </a:r>
            <a:r>
              <a:rPr kumimoji="1" lang="zh-TW" altLang="en-US" sz="1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迴歸分析</a:t>
            </a:r>
            <a:endParaRPr kumimoji="1" lang="en" altLang="zh-TW" sz="1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stats.stackexchange.com</a:t>
            </a:r>
            <a:r>
              <a:rPr kumimoji="1" lang="en" altLang="zh-TW" sz="1400" dirty="0"/>
              <a:t>/questions/11087/why-are-regression-problems-called-regression-problems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9371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575001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/>
              <a:t>Math Warning!!</a:t>
            </a:r>
            <a:endParaRPr kumimoji="1" lang="zh-TW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533660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Univariate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2" y="4252507"/>
                <a:ext cx="1540042" cy="461665"/>
              </a:xfrm>
              <a:prstGeom prst="rect">
                <a:avLst/>
              </a:prstGeom>
              <a:blipFill>
                <a:blip r:embed="rId2"/>
                <a:stretch>
                  <a:fillRect l="-1626"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4898" y="5047155"/>
                <a:ext cx="2590800" cy="461665"/>
              </a:xfrm>
              <a:prstGeom prst="rect">
                <a:avLst/>
              </a:prstGeom>
              <a:blipFill>
                <a:blip r:embed="rId3"/>
                <a:stretch>
                  <a:fillRect l="-488" r="-488"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06645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數學定義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99FAE95-C556-6D83-5B99-5EB76E0ACD74}"/>
              </a:ext>
            </a:extLst>
          </p:cNvPr>
          <p:cNvSpPr txBox="1"/>
          <p:nvPr/>
        </p:nvSpPr>
        <p:spPr>
          <a:xfrm>
            <a:off x="653143" y="1779967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 (s)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Univariate function: a scaler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Multivariate function: a vector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</a:rPr>
              <a:t>Multivariate</a:t>
            </a:r>
            <a:r>
              <a:rPr kumimoji="1" lang="en-US" altLang="zh-TW" sz="2400" dirty="0"/>
              <a:t> Example: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/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</a:rPr>
                  <a:t>+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zh-TW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04D8918-B0F1-BF4E-6C24-0E9E32371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9831" y="4252507"/>
                <a:ext cx="2470485" cy="461665"/>
              </a:xfrm>
              <a:prstGeom prst="rect">
                <a:avLst/>
              </a:prstGeom>
              <a:blipFill>
                <a:blip r:embed="rId2"/>
                <a:stretch>
                  <a:fillRect l="-2041" t="-8108" b="-29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/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TW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TW" altLang="zh-TW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40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TW" altLang="zh-TW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C9D6066-D5DC-7661-C668-D5EC33471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6876" y="4926481"/>
                <a:ext cx="3404935" cy="703013"/>
              </a:xfrm>
              <a:prstGeom prst="rect">
                <a:avLst/>
              </a:prstGeom>
              <a:blipFill>
                <a:blip r:embed="rId3"/>
                <a:stretch>
                  <a:fillRect b="-350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F01784EA-A09D-0B0B-F172-30A5B0B0D58E}"/>
              </a:ext>
            </a:extLst>
          </p:cNvPr>
          <p:cNvSpPr txBox="1"/>
          <p:nvPr/>
        </p:nvSpPr>
        <p:spPr>
          <a:xfrm>
            <a:off x="3224463" y="4298673"/>
            <a:ext cx="20453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Original function:</a:t>
            </a:r>
            <a:endParaRPr kumimoji="1" lang="zh-TW" altLang="en-US" sz="2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F31155D2-4EFA-1A29-268B-1361EC3840B4}"/>
              </a:ext>
            </a:extLst>
          </p:cNvPr>
          <p:cNvSpPr txBox="1"/>
          <p:nvPr/>
        </p:nvSpPr>
        <p:spPr>
          <a:xfrm>
            <a:off x="3224462" y="5077933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First-order derivative</a:t>
            </a:r>
            <a:r>
              <a:rPr kumimoji="1" lang="en-US" altLang="zh-TW" sz="2000" dirty="0">
                <a:solidFill>
                  <a:srgbClr val="FF0000"/>
                </a:solidFill>
              </a:rPr>
              <a:t>s</a:t>
            </a:r>
            <a:r>
              <a:rPr kumimoji="1" lang="en-US" altLang="zh-TW" sz="2000" dirty="0"/>
              <a:t>: 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955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3A80CC-9484-1BAA-ED61-BC08FFD88841}"/>
              </a:ext>
            </a:extLst>
          </p:cNvPr>
          <p:cNvSpPr txBox="1"/>
          <p:nvPr/>
        </p:nvSpPr>
        <p:spPr>
          <a:xfrm>
            <a:off x="653143" y="1779967"/>
            <a:ext cx="10918370" cy="3913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Introduction to common machine learning tasks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Especially Regression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First-order derivative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Gradient Descent process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PyTorch</a:t>
            </a:r>
            <a:endParaRPr kumimoji="1" lang="en-US" altLang="zh-TW" sz="24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D58469F-4062-13A1-7078-9CA3ECD43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6A0F0B-0619-F4F7-8C0C-E9FF175E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/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zh-TW" altLang="en-US" sz="28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80A2B691-79EC-EC0C-0BB6-27799CBC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068677"/>
                <a:ext cx="2029097" cy="523220"/>
              </a:xfrm>
              <a:prstGeom prst="rect">
                <a:avLst/>
              </a:prstGeom>
              <a:blipFill>
                <a:blip r:embed="rId2"/>
                <a:stretch>
                  <a:fillRect l="-625" b="-930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/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2800" dirty="0"/>
                  <a:t>Slope (</a:t>
                </a:r>
                <a:r>
                  <a:rPr lang="zh-TW" altLang="en-US" sz="28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:r>
                  <a:rPr lang="en-US" altLang="zh-TW" sz="2800" dirty="0"/>
                  <a:t>) = </a:t>
                </a:r>
                <a14:m>
                  <m:oMath xmlns:m="http://schemas.openxmlformats.org/officeDocument/2006/math">
                    <m:r>
                      <a:rPr lang="zh-TW" altLang="en-US" sz="280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04F358DE-D778-BF07-64A6-12F8AD1C8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810" y="2880393"/>
                <a:ext cx="2786744" cy="523220"/>
              </a:xfrm>
              <a:prstGeom prst="rect">
                <a:avLst/>
              </a:prstGeom>
              <a:blipFill>
                <a:blip r:embed="rId3"/>
                <a:stretch>
                  <a:fillRect l="-4545" t="-17073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7AD8632-3737-5716-BEFF-133DA5DD89EB}"/>
              </a:ext>
            </a:extLst>
          </p:cNvPr>
          <p:cNvCxnSpPr/>
          <p:nvPr/>
        </p:nvCxnSpPr>
        <p:spPr>
          <a:xfrm flipV="1">
            <a:off x="3823782" y="2437681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A71B231-55A1-2345-7B59-B1894F38BC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337995" y="3951894"/>
            <a:ext cx="0" cy="30284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/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935843-A4E3-6289-58A5-65DBA45AE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9204" y="2004804"/>
                <a:ext cx="309156" cy="400110"/>
              </a:xfrm>
              <a:prstGeom prst="rect">
                <a:avLst/>
              </a:prstGeom>
              <a:blipFill>
                <a:blip r:embed="rId4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/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00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A3FF4BF1-534D-B4A8-64F3-6A521A3A38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208" y="5266052"/>
                <a:ext cx="4194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A21DA0B-0B1E-275E-C7BC-617F717A7BF2}"/>
              </a:ext>
            </a:extLst>
          </p:cNvPr>
          <p:cNvCxnSpPr>
            <a:cxnSpLocks/>
          </p:cNvCxnSpPr>
          <p:nvPr/>
        </p:nvCxnSpPr>
        <p:spPr>
          <a:xfrm flipV="1">
            <a:off x="3823782" y="2600253"/>
            <a:ext cx="2889013" cy="2468148"/>
          </a:xfrm>
          <a:prstGeom prst="straightConnector1">
            <a:avLst/>
          </a:prstGeom>
          <a:ln w="28575">
            <a:solidFill>
              <a:schemeClr val="accent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A585E81A-E2AC-7B90-7933-4E196BB1431C}"/>
              </a:ext>
            </a:extLst>
          </p:cNvPr>
          <p:cNvCxnSpPr/>
          <p:nvPr/>
        </p:nvCxnSpPr>
        <p:spPr>
          <a:xfrm>
            <a:off x="4746171" y="4275908"/>
            <a:ext cx="1227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接點 28">
            <a:extLst>
              <a:ext uri="{FF2B5EF4-FFF2-40B4-BE49-F238E27FC236}">
                <a16:creationId xmlns:a16="http://schemas.microsoft.com/office/drawing/2014/main" id="{7AED95CE-A799-CFB4-587F-849D658C5BA9}"/>
              </a:ext>
            </a:extLst>
          </p:cNvPr>
          <p:cNvCxnSpPr>
            <a:cxnSpLocks/>
          </p:cNvCxnSpPr>
          <p:nvPr/>
        </p:nvCxnSpPr>
        <p:spPr>
          <a:xfrm>
            <a:off x="6026330" y="3217098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/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7CAC630C-94B1-02E8-8194-9E2F195C5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933" y="4274707"/>
                <a:ext cx="57476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/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B486629A-1137-4B38-64BD-6FD78ED1B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038" y="3597870"/>
                <a:ext cx="574765" cy="400110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1DE79F81-7830-C769-FBF9-659B7EB9B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8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/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zh-TW" sz="2400" kern="1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0DDB4F79-A1CB-42FB-9D1E-1901FFF3F3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601" y="2970992"/>
                <a:ext cx="2029098" cy="785151"/>
              </a:xfrm>
              <a:prstGeom prst="rect">
                <a:avLst/>
              </a:prstGeom>
              <a:blipFill>
                <a:blip r:embed="rId9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/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C89DA747-6CBA-D077-56FB-65B8F2A3B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3951894"/>
                <a:ext cx="3570513" cy="869533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/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2603EF7C-ABDD-D9BF-4651-6321DE48B6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5804574"/>
                <a:ext cx="765612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/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8DFCF48B-2A8C-2007-FDE6-9A4657B81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057" y="4878234"/>
                <a:ext cx="1505065" cy="869533"/>
              </a:xfrm>
              <a:prstGeom prst="rect">
                <a:avLst/>
              </a:prstGeom>
              <a:blipFill>
                <a:blip r:embed="rId12"/>
                <a:stretch>
                  <a:fillRect r="-24167" b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19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1" grpId="0"/>
      <p:bldP spid="43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9A446F-8233-9876-D8D8-51F39517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數學意義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E40E0-7343-B30B-32AD-3CD58F4E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圖片 5" descr="一張含有 行, 繪圖, 圖表 的圖片&#10;&#10;自動產生的描述">
            <a:extLst>
              <a:ext uri="{FF2B5EF4-FFF2-40B4-BE49-F238E27FC236}">
                <a16:creationId xmlns:a16="http://schemas.microsoft.com/office/drawing/2014/main" id="{EE5E8437-6B54-0A02-F25C-B2CBB36E7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968501"/>
            <a:ext cx="6768765" cy="4258128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BE591E-6F7B-DBD3-53EB-A7CAA1E70353}"/>
              </a:ext>
            </a:extLst>
          </p:cNvPr>
          <p:cNvCxnSpPr>
            <a:cxnSpLocks/>
          </p:cNvCxnSpPr>
          <p:nvPr/>
        </p:nvCxnSpPr>
        <p:spPr>
          <a:xfrm>
            <a:off x="6024126" y="4588215"/>
            <a:ext cx="574764" cy="1201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>
            <a:extLst>
              <a:ext uri="{FF2B5EF4-FFF2-40B4-BE49-F238E27FC236}">
                <a16:creationId xmlns:a16="http://schemas.microsoft.com/office/drawing/2014/main" id="{C244C275-9029-CDB7-81DB-71A10C862144}"/>
              </a:ext>
            </a:extLst>
          </p:cNvPr>
          <p:cNvCxnSpPr>
            <a:cxnSpLocks/>
          </p:cNvCxnSpPr>
          <p:nvPr/>
        </p:nvCxnSpPr>
        <p:spPr>
          <a:xfrm>
            <a:off x="6644638" y="3548024"/>
            <a:ext cx="0" cy="105881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/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TW" altLang="en-US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9B7AFCE1-0491-284A-07AB-FE4B0C2FD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4126" y="4606834"/>
                <a:ext cx="96575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/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z="200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TW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20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F64E28-E992-7C1A-B381-6F1CF78E77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890" y="3911670"/>
                <a:ext cx="574765" cy="400110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/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F54E0093-9C06-B6F1-03B3-A9349BD1A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344" y="3576710"/>
                <a:ext cx="3867254" cy="642740"/>
              </a:xfrm>
              <a:prstGeom prst="rect">
                <a:avLst/>
              </a:prstGeom>
              <a:blipFill>
                <a:blip r:embed="rId6"/>
                <a:stretch>
                  <a:fillRect l="-1639"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/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88BF3A01-BF82-9EA0-3092-37A41E50E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487" y="4319944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/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A4354D5B-254F-9B8E-02E8-F934B0DD2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387" y="2174081"/>
                <a:ext cx="1769307" cy="461665"/>
              </a:xfrm>
              <a:prstGeom prst="rect">
                <a:avLst/>
              </a:prstGeom>
              <a:blipFill>
                <a:blip r:embed="rId8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/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斜率</a:t>
                </a:r>
                <a14:m>
                  <m:oMath xmlns:m="http://schemas.openxmlformats.org/officeDocument/2006/math">
                    <m:r>
                      <a:rPr lang="zh-TW" altLang="en-US" sz="24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zh-TW" altLang="en-US" sz="24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zh-TW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42003EEB-C5C6-DEFE-FF97-6F210DB5D2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2675" y="2091270"/>
                <a:ext cx="1611087" cy="627288"/>
              </a:xfrm>
              <a:prstGeom prst="rect">
                <a:avLst/>
              </a:prstGeom>
              <a:blipFill>
                <a:blip r:embed="rId9"/>
                <a:stretch>
                  <a:fillRect l="-5469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31">
            <a:extLst>
              <a:ext uri="{FF2B5EF4-FFF2-40B4-BE49-F238E27FC236}">
                <a16:creationId xmlns:a16="http://schemas.microsoft.com/office/drawing/2014/main" id="{D872537E-7C4E-C2B5-5294-856E009088D0}"/>
              </a:ext>
            </a:extLst>
          </p:cNvPr>
          <p:cNvSpPr txBox="1"/>
          <p:nvPr/>
        </p:nvSpPr>
        <p:spPr>
          <a:xfrm>
            <a:off x="7544344" y="5077602"/>
            <a:ext cx="3207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等於一次導函數的值，也就是斜率</a:t>
            </a: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D75BFA65-39AE-1667-71D4-EB6B8FAD2514}"/>
              </a:ext>
            </a:extLst>
          </p:cNvPr>
          <p:cNvSpPr txBox="1"/>
          <p:nvPr/>
        </p:nvSpPr>
        <p:spPr>
          <a:xfrm>
            <a:off x="7562676" y="3220894"/>
            <a:ext cx="15793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一次導函數：</a:t>
            </a:r>
            <a:endParaRPr lang="zh-TW" altLang="en-US" dirty="0"/>
          </a:p>
        </p:txBody>
      </p:sp>
      <p:cxnSp>
        <p:nvCxnSpPr>
          <p:cNvPr id="36" name="曲線接點 35">
            <a:extLst>
              <a:ext uri="{FF2B5EF4-FFF2-40B4-BE49-F238E27FC236}">
                <a16:creationId xmlns:a16="http://schemas.microsoft.com/office/drawing/2014/main" id="{06066F9C-A8F3-2FBC-A0D9-A5B6DAD3FA45}"/>
              </a:ext>
            </a:extLst>
          </p:cNvPr>
          <p:cNvCxnSpPr>
            <a:cxnSpLocks/>
            <a:stCxn id="27" idx="2"/>
            <a:endCxn id="34" idx="0"/>
          </p:cNvCxnSpPr>
          <p:nvPr/>
        </p:nvCxnSpPr>
        <p:spPr>
          <a:xfrm rot="5400000">
            <a:off x="9072613" y="1915466"/>
            <a:ext cx="585148" cy="202570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8331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2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F49B01-2C9E-E69A-F164-60ED32F87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計算導數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ED9D2F-0310-BAA9-948B-52AB810F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/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7385DD3D-E70C-428F-395A-26AB64E3F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400" y="2479430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/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5217B2D-557A-7736-BE58-8CD5E058F7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51" y="1790609"/>
                <a:ext cx="1769307" cy="461665"/>
              </a:xfrm>
              <a:prstGeom prst="rect">
                <a:avLst/>
              </a:prstGeom>
              <a:blipFill>
                <a:blip r:embed="rId3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/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TW" altLang="zh-TW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TW" sz="2400" i="1">
                                    <a:effectLst/>
                                    <a:latin typeface="Cambria Math" panose="02040503050406030204" pitchFamily="18" charset="0"/>
                                    <a:ea typeface="新細明體" panose="02020500000000000000" pitchFamily="18" charset="-120"/>
                                    <a:cs typeface="Times New Roman" panose="02020603050405020304" pitchFamily="18" charset="0"/>
                                  </a:rPr>
                                  <m:t>h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36BBE58D-EF40-232F-FAAF-9686C8D2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3427285"/>
                <a:ext cx="6096000" cy="668388"/>
              </a:xfrm>
              <a:prstGeom prst="rect">
                <a:avLst/>
              </a:prstGeom>
              <a:blipFill>
                <a:blip r:embed="rId4"/>
                <a:stretch>
                  <a:fillRect b="-37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/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𝑥h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TW" altLang="zh-TW" sz="24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TW" sz="24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A4B5EA32-3B79-4AC3-62F2-9EBF15224F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989" y="4338710"/>
                <a:ext cx="4107100" cy="833433"/>
              </a:xfrm>
              <a:prstGeom prst="rect">
                <a:avLst/>
              </a:prstGeom>
              <a:blipFill>
                <a:blip r:embed="rId5"/>
                <a:stretch>
                  <a:fillRect b="-59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/>
              <p:nvPr/>
            </p:nvSpPr>
            <p:spPr>
              <a:xfrm>
                <a:off x="1548270" y="5415180"/>
                <a:ext cx="2462898" cy="7935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TW" sz="2400" kern="10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li</m:t>
                      </m:r>
                      <m:sSub>
                        <m:sSub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m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  <m:r>
                            <m:rPr>
                              <m:nor/>
                            </m:rPr>
                            <a:rPr lang="zh-TW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→</m:t>
                          </m:r>
                          <m:r>
                            <m:rPr>
                              <m:nor/>
                            </m:rPr>
                            <a:rPr lang="en-US" altLang="zh-TW" sz="2400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zh-TW" altLang="zh-TW" sz="2400" i="1" kern="10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altLang="zh-TW" sz="24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lang="zh-TW" altLang="zh-TW" sz="24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F32FE2E4-0477-A26B-C09D-E4EFBEFCCA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70" y="5415180"/>
                <a:ext cx="2462898" cy="793551"/>
              </a:xfrm>
              <a:prstGeom prst="rect">
                <a:avLst/>
              </a:prstGeom>
              <a:blipFill>
                <a:blip r:embed="rId6"/>
                <a:stretch>
                  <a:fillRect r="-513" b="-63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/>
              <p:nvPr/>
            </p:nvSpPr>
            <p:spPr>
              <a:xfrm>
                <a:off x="4035552" y="5647405"/>
                <a:ext cx="79350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TW" alt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A636D1E7-B1A1-B758-6894-CBEBFF7D64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552" y="5647405"/>
                <a:ext cx="793501" cy="461665"/>
              </a:xfrm>
              <a:prstGeom prst="rect">
                <a:avLst/>
              </a:prstGeom>
              <a:blipFill>
                <a:blip r:embed="rId7"/>
                <a:stretch>
                  <a:fillRect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0CC01875-5C78-5839-B8D2-0A697DF68FD6}"/>
              </a:ext>
            </a:extLst>
          </p:cNvPr>
          <p:cNvSpPr txBox="1"/>
          <p:nvPr/>
        </p:nvSpPr>
        <p:spPr>
          <a:xfrm>
            <a:off x="5010912" y="5697051"/>
            <a:ext cx="1511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(h </a:t>
            </a:r>
            <a:r>
              <a:rPr kumimoji="1" lang="zh-TW" altLang="en-US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1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0)</a:t>
            </a:r>
            <a:endParaRPr kumimoji="1"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7335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5" grpId="0"/>
      <p:bldP spid="16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10C42C-51C1-9026-EC71-B23E52F5D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are gradients?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物理意義</a:t>
            </a:r>
            <a:r>
              <a:rPr kumimoji="1" lang="en-US" altLang="zh-TW" dirty="0"/>
              <a:t>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A832B84-0C44-067F-D839-E8768CC05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28F5853-991D-2C30-848E-6C8594E9546A}"/>
              </a:ext>
            </a:extLst>
          </p:cNvPr>
          <p:cNvSpPr txBox="1"/>
          <p:nvPr/>
        </p:nvSpPr>
        <p:spPr>
          <a:xfrm>
            <a:off x="653144" y="3274660"/>
            <a:ext cx="10918370" cy="2240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有一跑者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10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分鐘內跑了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2km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，請問這個人一秒鐘跑多少公里？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速度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距離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時間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一秒鐘可以被想成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趨近於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因此，梯度代表在極短情況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這裡用時間舉例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變化量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/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TW" altLang="zh-TW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TW" sz="24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li</m:t>
                    </m:r>
                    <m:sSub>
                      <m:sSub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m</m:t>
                        </m:r>
                      </m:e>
                      <m:sub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zh-TW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m:rPr>
                            <m:nor/>
                          </m:rPr>
                          <a:rPr lang="en-US" altLang="zh-TW" sz="24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zh-TW" altLang="zh-TW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TW" altLang="zh-TW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effectLst/>
                                <a:latin typeface="Cambria Math" panose="02040503050406030204" pitchFamily="18" charset="0"/>
                                <a:ea typeface="新細明體" panose="02020500000000000000" pitchFamily="18" charset="-12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en-US" altLang="zh-TW" sz="24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h</m:t>
                        </m:r>
                      </m:den>
                    </m:f>
                  </m:oMath>
                </a14:m>
                <a:r>
                  <a:rPr lang="zh-TW" altLang="zh-TW" sz="2400" dirty="0">
                    <a:effectLst/>
                  </a:rPr>
                  <a:t> </a:t>
                </a:r>
                <a:endParaRPr lang="zh-TW" altLang="en-US" sz="24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BA70494-F11D-36AA-C575-9A3125E15B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775" y="2161148"/>
                <a:ext cx="3867254" cy="642740"/>
              </a:xfrm>
              <a:prstGeom prst="rect">
                <a:avLst/>
              </a:prstGeom>
              <a:blipFill>
                <a:blip r:embed="rId2"/>
                <a:stretch>
                  <a:fillRect l="-1311" b="-58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595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Gradient Descent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2C82E50-F9DE-7937-5F4A-9FE8E5A156B5}"/>
              </a:ext>
            </a:extLst>
          </p:cNvPr>
          <p:cNvCxnSpPr>
            <a:cxnSpLocks/>
          </p:cNvCxnSpPr>
          <p:nvPr/>
        </p:nvCxnSpPr>
        <p:spPr>
          <a:xfrm rot="-360000" flipH="1">
            <a:off x="8131275" y="311682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D1C6E74E-95E3-5C6E-5FF0-F5E2DFBB8BF0}"/>
              </a:ext>
            </a:extLst>
          </p:cNvPr>
          <p:cNvCxnSpPr/>
          <p:nvPr/>
        </p:nvCxnSpPr>
        <p:spPr>
          <a:xfrm flipH="1">
            <a:off x="7659330" y="3446562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865492BD-45BB-FD0B-DB31-1E69D42C2254}"/>
              </a:ext>
            </a:extLst>
          </p:cNvPr>
          <p:cNvCxnSpPr>
            <a:cxnSpLocks/>
          </p:cNvCxnSpPr>
          <p:nvPr/>
        </p:nvCxnSpPr>
        <p:spPr>
          <a:xfrm rot="360000" flipH="1">
            <a:off x="7192297" y="3731698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930F133-04A5-1005-53E2-388BFD5C120D}"/>
              </a:ext>
            </a:extLst>
          </p:cNvPr>
          <p:cNvCxnSpPr>
            <a:cxnSpLocks/>
          </p:cNvCxnSpPr>
          <p:nvPr/>
        </p:nvCxnSpPr>
        <p:spPr>
          <a:xfrm rot="1020000" flipH="1">
            <a:off x="6685935" y="3923205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F72B0E8D-5D5C-A57B-0EAA-74890EB2C50F}"/>
              </a:ext>
            </a:extLst>
          </p:cNvPr>
          <p:cNvCxnSpPr>
            <a:cxnSpLocks/>
          </p:cNvCxnSpPr>
          <p:nvPr/>
        </p:nvCxnSpPr>
        <p:spPr>
          <a:xfrm rot="1620000" flipH="1">
            <a:off x="6140168" y="4046920"/>
            <a:ext cx="353961" cy="2433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>
            <a:extLst>
              <a:ext uri="{FF2B5EF4-FFF2-40B4-BE49-F238E27FC236}">
                <a16:creationId xmlns:a16="http://schemas.microsoft.com/office/drawing/2014/main" id="{0A2A4126-BE76-A3B2-5AE7-295463BAE192}"/>
              </a:ext>
            </a:extLst>
          </p:cNvPr>
          <p:cNvSpPr/>
          <p:nvPr/>
        </p:nvSpPr>
        <p:spPr>
          <a:xfrm>
            <a:off x="5878555" y="4106398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ECF9DF7-07FE-527A-DFE4-01EA58297D98}"/>
              </a:ext>
            </a:extLst>
          </p:cNvPr>
          <p:cNvSpPr txBox="1"/>
          <p:nvPr/>
        </p:nvSpPr>
        <p:spPr>
          <a:xfrm>
            <a:off x="5939462" y="4323231"/>
            <a:ext cx="3195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一次導數為零達到最佳解</a:t>
            </a:r>
          </a:p>
        </p:txBody>
      </p:sp>
    </p:spTree>
    <p:extLst>
      <p:ext uri="{BB962C8B-B14F-4D97-AF65-F5344CB8AC3E}">
        <p14:creationId xmlns:p14="http://schemas.microsoft.com/office/powerpoint/2010/main" val="2961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1" grpId="0" animBg="1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3BDD0-737A-6ED8-D17D-8E6ACB8DF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Gradient Descent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梯度下降法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2B12FD-9100-0621-0A83-D77C3849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/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57572DC-0AC0-89D6-1E90-F66857FFC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3926" y="3202056"/>
                <a:ext cx="3014289" cy="523220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/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80A906AE-7530-3433-F166-C152DB823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9253" y="4071813"/>
                <a:ext cx="2412274" cy="898964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/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sz="2800" dirty="0"/>
                  <a:t> 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trainable </a:t>
                </a:r>
                <a:r>
                  <a:rPr kumimoji="1" lang="en-US" altLang="zh-TW" sz="2800" dirty="0"/>
                  <a:t>parameter (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weight</a:t>
                </a:r>
                <a:r>
                  <a:rPr kumimoji="1" lang="en-US" altLang="zh-TW" sz="2800" dirty="0"/>
                  <a:t>), </a:t>
                </a:r>
                <a14:m>
                  <m:oMath xmlns:m="http://schemas.openxmlformats.org/officeDocument/2006/math">
                    <m:r>
                      <a:rPr lang="en-US" altLang="zh-TW" sz="28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TW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sz="2800" dirty="0"/>
                  <a:t>is a </a:t>
                </a:r>
                <a:r>
                  <a:rPr kumimoji="1" lang="en-US" altLang="zh-TW" sz="2800" dirty="0">
                    <a:solidFill>
                      <a:srgbClr val="FF0000"/>
                    </a:solidFill>
                  </a:rPr>
                  <a:t>differentiable</a:t>
                </a:r>
                <a:r>
                  <a:rPr kumimoji="1" lang="en-US" altLang="zh-TW" sz="2800" dirty="0"/>
                  <a:t> function:</a:t>
                </a:r>
                <a:endParaRPr kumimoji="1" lang="zh-TW" altLang="en-US" sz="28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868EE68-5436-5F86-AFFE-332F75A9F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2070911"/>
                <a:ext cx="10014858" cy="954107"/>
              </a:xfrm>
              <a:prstGeom prst="rect">
                <a:avLst/>
              </a:prstGeom>
              <a:blipFill>
                <a:blip r:embed="rId4"/>
                <a:stretch>
                  <a:fillRect l="-1394" t="-7895" b="-1710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F9563A33-428E-B114-E90F-8B98585ECC28}"/>
              </a:ext>
            </a:extLst>
          </p:cNvPr>
          <p:cNvSpPr txBox="1"/>
          <p:nvPr/>
        </p:nvSpPr>
        <p:spPr>
          <a:xfrm>
            <a:off x="2644879" y="4150031"/>
            <a:ext cx="26743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Objective function</a:t>
            </a:r>
          </a:p>
          <a:p>
            <a:r>
              <a:rPr kumimoji="1" lang="en-US" altLang="zh-TW" sz="2400" dirty="0"/>
              <a:t>(example):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6744E273-304D-0B83-04F9-37D95E0B20B1}"/>
              </a:ext>
            </a:extLst>
          </p:cNvPr>
          <p:cNvSpPr txBox="1"/>
          <p:nvPr/>
        </p:nvSpPr>
        <p:spPr>
          <a:xfrm>
            <a:off x="2644879" y="3232833"/>
            <a:ext cx="267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Gradient descent: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/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800" smtClean="0"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800" dirty="0"/>
                  <a:t> is the </a:t>
                </a:r>
                <a:r>
                  <a:rPr lang="en-US" altLang="zh-TW" sz="2800" dirty="0">
                    <a:solidFill>
                      <a:srgbClr val="FF0000"/>
                    </a:solidFill>
                  </a:rPr>
                  <a:t>learning rate </a:t>
                </a:r>
                <a:r>
                  <a:rPr lang="en-US" altLang="zh-TW" sz="2800" dirty="0"/>
                  <a:t>used for gradient descent.</a:t>
                </a:r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7312C323-DFC7-4845-37F0-D8F0A2660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465" y="5636261"/>
                <a:ext cx="7197211" cy="523220"/>
              </a:xfrm>
              <a:prstGeom prst="rect">
                <a:avLst/>
              </a:prstGeom>
              <a:blipFill>
                <a:blip r:embed="rId5"/>
                <a:stretch>
                  <a:fillRect l="-529" t="-14634" b="-317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708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D7120A-C60F-08A3-F405-1C9B95D1D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What “Function” we‘re going to train?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85048D-6AAD-110D-54CD-E3D6EF630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74079A6-14A9-7CFC-8D8D-46FFAB144D31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Loss Function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/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𝑀𝑆𝐸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55969D4-4AD8-6087-678E-99F1E9356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3212942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/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11CFDB57-8455-282D-DA04-DDCDD06AF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882585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/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假設模型的輸出是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sSub>
                      <m:sSub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zh-TW" altLang="en-US" sz="20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538972A-021B-49A1-16EE-FFDA97537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813" y="4927793"/>
                <a:ext cx="3274142" cy="400110"/>
              </a:xfrm>
              <a:prstGeom prst="rect">
                <a:avLst/>
              </a:prstGeom>
              <a:blipFill>
                <a:blip r:embed="rId4"/>
                <a:stretch>
                  <a:fillRect l="-1938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/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FDABC7C2-8728-B850-618F-8B70088905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5625" y="4125612"/>
                <a:ext cx="3529781" cy="1100558"/>
              </a:xfrm>
              <a:prstGeom prst="rect">
                <a:avLst/>
              </a:prstGeom>
              <a:blipFill>
                <a:blip r:embed="rId5"/>
                <a:stretch>
                  <a:fillRect l="-13978" t="-105682" b="-16136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CB5B86BD-07D3-3855-5C5B-EEDE3A242A1B}"/>
              </a:ext>
            </a:extLst>
          </p:cNvPr>
          <p:cNvCxnSpPr>
            <a:cxnSpLocks/>
          </p:cNvCxnSpPr>
          <p:nvPr/>
        </p:nvCxnSpPr>
        <p:spPr>
          <a:xfrm>
            <a:off x="6872748" y="4886632"/>
            <a:ext cx="113071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32C51D1C-DAD1-C999-8311-9997A3DFB4C6}"/>
              </a:ext>
            </a:extLst>
          </p:cNvPr>
          <p:cNvSpPr/>
          <p:nvPr/>
        </p:nvSpPr>
        <p:spPr>
          <a:xfrm>
            <a:off x="4945625" y="4125612"/>
            <a:ext cx="4975123" cy="1360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FD459D-66D6-B9F8-9FFA-0EFD14B0ABC3}"/>
              </a:ext>
            </a:extLst>
          </p:cNvPr>
          <p:cNvSpPr txBox="1"/>
          <p:nvPr/>
        </p:nvSpPr>
        <p:spPr>
          <a:xfrm>
            <a:off x="2069691" y="4603743"/>
            <a:ext cx="28808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我們要訓練的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</a:t>
            </a:r>
            <a:endParaRPr kumimoji="1" lang="zh-TW" altLang="en-US" sz="20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23632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B49156-CDC1-4E58-1913-147ACD08B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以兩個點來觀察 </a:t>
            </a:r>
            <a:r>
              <a:rPr kumimoji="1" lang="en" altLang="zh-TW" dirty="0"/>
              <a:t>Gradient Descent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的特性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4F5856-DA7E-10C5-E58D-C869A762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圖片 5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5FEAF20-E0F4-ADCE-C0E0-0672C896F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342" y="2000535"/>
            <a:ext cx="7772400" cy="4780150"/>
          </a:xfrm>
          <a:prstGeom prst="rect">
            <a:avLst/>
          </a:prstGeom>
        </p:spPr>
      </p:pic>
      <p:sp>
        <p:nvSpPr>
          <p:cNvPr id="5" name="橢圓 4">
            <a:extLst>
              <a:ext uri="{FF2B5EF4-FFF2-40B4-BE49-F238E27FC236}">
                <a16:creationId xmlns:a16="http://schemas.microsoft.com/office/drawing/2014/main" id="{6C4F8150-C31E-4737-1216-7A125E16E664}"/>
              </a:ext>
            </a:extLst>
          </p:cNvPr>
          <p:cNvSpPr/>
          <p:nvPr/>
        </p:nvSpPr>
        <p:spPr>
          <a:xfrm>
            <a:off x="328397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7F1441F2-0E80-B5D9-78EA-F1F3383A35DD}"/>
              </a:ext>
            </a:extLst>
          </p:cNvPr>
          <p:cNvSpPr/>
          <p:nvPr/>
        </p:nvSpPr>
        <p:spPr>
          <a:xfrm>
            <a:off x="8472656" y="294885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/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TW" alt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&gt;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615F6AD1-ACE3-DD93-D22A-A2A887D9DF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306" y="3760883"/>
                <a:ext cx="1860756" cy="369332"/>
              </a:xfrm>
              <a:prstGeom prst="rect">
                <a:avLst/>
              </a:prstGeom>
              <a:blipFill>
                <a:blip r:embed="rId3"/>
                <a:stretch>
                  <a:fillRect l="-136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/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梯度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zh-TW" altLang="en-US" sz="18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TW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18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0</a:t>
                </a:r>
                <a:endParaRPr kumimoji="1" lang="zh-TW" altLang="en-US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CC6654EB-4825-F046-729C-6650BA7B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5626" y="3760883"/>
                <a:ext cx="1860755" cy="369332"/>
              </a:xfrm>
              <a:prstGeom prst="rect">
                <a:avLst/>
              </a:prstGeom>
              <a:blipFill>
                <a:blip r:embed="rId4"/>
                <a:stretch>
                  <a:fillRect l="-2041" t="-10000" r="-1361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/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會變大</a:t>
                </a: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9C927905-3FAF-C33A-44BC-A5BC6ACDE2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009" y="4205944"/>
                <a:ext cx="1113987" cy="369332"/>
              </a:xfrm>
              <a:prstGeom prst="rect">
                <a:avLst/>
              </a:prstGeom>
              <a:blipFill>
                <a:blip r:embed="rId5"/>
                <a:stretch>
                  <a:fillRect t="-10000" r="-1124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/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會變小</a:t>
                </a: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7C477F45-D863-246E-5578-AE239402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5662" y="4205944"/>
                <a:ext cx="1113987" cy="369332"/>
              </a:xfrm>
              <a:prstGeom prst="rect">
                <a:avLst/>
              </a:prstGeom>
              <a:blipFill>
                <a:blip r:embed="rId6"/>
                <a:stretch>
                  <a:fillRect t="-10000" r="-2273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/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45962831-3ECB-AF98-E64B-D5B019583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502978"/>
                <a:ext cx="2630833" cy="461665"/>
              </a:xfrm>
              <a:prstGeom prst="rect">
                <a:avLst/>
              </a:prstGeom>
              <a:blipFill>
                <a:blip r:embed="rId7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9802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686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梯度主要是提供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要修正的「方向」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正號或負號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讓參數的值改變最後順利走到最低點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85197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很大的話，表示該位置還在非常陡峭的位置，通常在這時候參數的值確實需要改變多一點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10252498" y="2926651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212002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8D1385-3677-522F-3C42-94903BEC0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Machine Learning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37B629-B042-715F-E7A4-9DD7B0CF0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C79299B-C1AD-1A28-4EE4-72DD8E287FB2}"/>
              </a:ext>
            </a:extLst>
          </p:cNvPr>
          <p:cNvSpPr/>
          <p:nvPr/>
        </p:nvSpPr>
        <p:spPr>
          <a:xfrm>
            <a:off x="956734" y="2121385"/>
            <a:ext cx="2328332" cy="1507068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6618AF-5CBD-AA85-BCDA-30533BF21D5F}"/>
              </a:ext>
            </a:extLst>
          </p:cNvPr>
          <p:cNvSpPr/>
          <p:nvPr/>
        </p:nvSpPr>
        <p:spPr>
          <a:xfrm>
            <a:off x="956734" y="4423340"/>
            <a:ext cx="2328333" cy="1507068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/>
              <a:t>Unsupervised Learning</a:t>
            </a:r>
          </a:p>
          <a:p>
            <a:pPr algn="ctr"/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無監督式學習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pic>
        <p:nvPicPr>
          <p:cNvPr id="8" name="圖形 7" descr="書本 以實心填滿">
            <a:extLst>
              <a:ext uri="{FF2B5EF4-FFF2-40B4-BE49-F238E27FC236}">
                <a16:creationId xmlns:a16="http://schemas.microsoft.com/office/drawing/2014/main" id="{A30056D3-D2F7-37DA-9A8A-899FC3A688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9338" y="2513691"/>
            <a:ext cx="779535" cy="779535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6FFC60-67B6-9F3C-48E5-EAC5CE8FEE4E}"/>
              </a:ext>
            </a:extLst>
          </p:cNvPr>
          <p:cNvSpPr txBox="1"/>
          <p:nvPr/>
        </p:nvSpPr>
        <p:spPr>
          <a:xfrm>
            <a:off x="6422259" y="2537610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A2EFB03-9064-B91A-91BC-715D21E5BC05}"/>
              </a:ext>
            </a:extLst>
          </p:cNvPr>
          <p:cNvCxnSpPr>
            <a:cxnSpLocks/>
          </p:cNvCxnSpPr>
          <p:nvPr/>
        </p:nvCxnSpPr>
        <p:spPr>
          <a:xfrm>
            <a:off x="5232269" y="2903458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圖形 11" descr="書本 以實心填滿">
            <a:extLst>
              <a:ext uri="{FF2B5EF4-FFF2-40B4-BE49-F238E27FC236}">
                <a16:creationId xmlns:a16="http://schemas.microsoft.com/office/drawing/2014/main" id="{AD86B092-0D3F-FFE6-67D0-187FDA211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2045" y="4787107"/>
            <a:ext cx="779535" cy="779535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F96618-C899-C059-CBF5-A54891A778C9}"/>
              </a:ext>
            </a:extLst>
          </p:cNvPr>
          <p:cNvSpPr txBox="1"/>
          <p:nvPr/>
        </p:nvSpPr>
        <p:spPr>
          <a:xfrm>
            <a:off x="6374966" y="4811026"/>
            <a:ext cx="840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5400" dirty="0"/>
              <a:t>🤖</a:t>
            </a: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02BB9E71-57F0-CDBD-1FA4-DA440416A696}"/>
              </a:ext>
            </a:extLst>
          </p:cNvPr>
          <p:cNvCxnSpPr>
            <a:cxnSpLocks/>
          </p:cNvCxnSpPr>
          <p:nvPr/>
        </p:nvCxnSpPr>
        <p:spPr>
          <a:xfrm>
            <a:off x="5184976" y="5176874"/>
            <a:ext cx="104586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54720D9-D001-EC85-EC95-EAA3C7F6446A}"/>
              </a:ext>
            </a:extLst>
          </p:cNvPr>
          <p:cNvSpPr txBox="1"/>
          <p:nvPr/>
        </p:nvSpPr>
        <p:spPr>
          <a:xfrm>
            <a:off x="5482759" y="5026076"/>
            <a:ext cx="49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dirty="0"/>
              <a:t>❌</a:t>
            </a:r>
            <a:endParaRPr lang="zh-TW" altLang="en-US" sz="18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C334327-9A52-AF0F-6D59-E6AFD659D7C9}"/>
              </a:ext>
            </a:extLst>
          </p:cNvPr>
          <p:cNvSpPr txBox="1"/>
          <p:nvPr/>
        </p:nvSpPr>
        <p:spPr>
          <a:xfrm>
            <a:off x="4000596" y="3444024"/>
            <a:ext cx="364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準備許多有答案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(label)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的資料來訓練模型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62E8E7-3592-B662-1EFA-E479A05F2C94}"/>
              </a:ext>
            </a:extLst>
          </p:cNvPr>
          <p:cNvSpPr/>
          <p:nvPr/>
        </p:nvSpPr>
        <p:spPr>
          <a:xfrm>
            <a:off x="8246728" y="2197586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Classification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EADFE1F-AB1C-D7EA-6251-FDD029C1AC0D}"/>
              </a:ext>
            </a:extLst>
          </p:cNvPr>
          <p:cNvSpPr/>
          <p:nvPr/>
        </p:nvSpPr>
        <p:spPr>
          <a:xfrm>
            <a:off x="8246728" y="313684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Regression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53F3152-B2EA-DFEF-C02C-0F5B88C20808}"/>
              </a:ext>
            </a:extLst>
          </p:cNvPr>
          <p:cNvSpPr/>
          <p:nvPr/>
        </p:nvSpPr>
        <p:spPr>
          <a:xfrm>
            <a:off x="8246728" y="4508617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Clustering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2641576-EC01-AC7D-B744-D11B049311FA}"/>
              </a:ext>
            </a:extLst>
          </p:cNvPr>
          <p:cNvSpPr/>
          <p:nvPr/>
        </p:nvSpPr>
        <p:spPr>
          <a:xfrm>
            <a:off x="8246728" y="5341468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0313A4BB-6DF6-BDCE-1B71-C182BCC05BE3}"/>
              </a:ext>
            </a:extLst>
          </p:cNvPr>
          <p:cNvSpPr txBox="1"/>
          <p:nvPr/>
        </p:nvSpPr>
        <p:spPr>
          <a:xfrm>
            <a:off x="4000596" y="5734356"/>
            <a:ext cx="3831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模型在沒有標註的資料下學習資料本身的內在結構或模式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68CD6F6-E492-8CD6-79E0-3BFBD3FC1789}"/>
              </a:ext>
            </a:extLst>
          </p:cNvPr>
          <p:cNvSpPr txBox="1"/>
          <p:nvPr/>
        </p:nvSpPr>
        <p:spPr>
          <a:xfrm>
            <a:off x="1335663" y="1582265"/>
            <a:ext cx="1570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Approaches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83DFFDE5-A2A8-9216-7060-A84E10C5F022}"/>
              </a:ext>
            </a:extLst>
          </p:cNvPr>
          <p:cNvSpPr txBox="1"/>
          <p:nvPr/>
        </p:nvSpPr>
        <p:spPr>
          <a:xfrm>
            <a:off x="4708839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Learning Process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9AB374ED-33FA-D092-9E50-3CF29FF8CD33}"/>
              </a:ext>
            </a:extLst>
          </p:cNvPr>
          <p:cNvSpPr txBox="1"/>
          <p:nvPr/>
        </p:nvSpPr>
        <p:spPr>
          <a:xfrm>
            <a:off x="8246728" y="1582265"/>
            <a:ext cx="1998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Common Tasks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238D3D1-8DA8-9986-61D4-33E342B3DDEF}"/>
              </a:ext>
            </a:extLst>
          </p:cNvPr>
          <p:cNvSpPr txBox="1"/>
          <p:nvPr/>
        </p:nvSpPr>
        <p:spPr>
          <a:xfrm>
            <a:off x="10304128" y="5395408"/>
            <a:ext cx="1616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Dimensionality Reduction</a:t>
            </a:r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441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B63C00-DC43-1E46-169C-9A52D77E5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為什麼可以用位置減梯度？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(3/3)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918B8C0-8E46-2902-353F-7AE59569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79AB9BE-CA17-8EBD-6BDE-80D096D33A57}"/>
              </a:ext>
            </a:extLst>
          </p:cNvPr>
          <p:cNvSpPr txBox="1"/>
          <p:nvPr/>
        </p:nvSpPr>
        <p:spPr>
          <a:xfrm>
            <a:off x="636815" y="1789989"/>
            <a:ext cx="10918370" cy="1132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梯度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很小的話，表示該位置在函數平滑的位置，通常在這時候參數的值可能需要改變少一點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7" name="圖片 6" descr="一張含有 行, 繪圖, 圖表, 斜率、斜坡 的圖片&#10;&#10;自動產生的描述">
            <a:extLst>
              <a:ext uri="{FF2B5EF4-FFF2-40B4-BE49-F238E27FC236}">
                <a16:creationId xmlns:a16="http://schemas.microsoft.com/office/drawing/2014/main" id="{C9B791AD-184B-C998-3154-4DF21910F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37" y="2467054"/>
            <a:ext cx="6560574" cy="4034858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E86C0F02-2127-6DFC-2B3A-02152ACF2DEC}"/>
              </a:ext>
            </a:extLst>
          </p:cNvPr>
          <p:cNvSpPr/>
          <p:nvPr/>
        </p:nvSpPr>
        <p:spPr>
          <a:xfrm>
            <a:off x="7194666" y="4165516"/>
            <a:ext cx="144056" cy="14405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157928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1C0623-6961-02BD-BEC0-2890EE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D5D6499-0588-2B1D-3F0B-16BE126C4D07}"/>
              </a:ext>
            </a:extLst>
          </p:cNvPr>
          <p:cNvSpPr txBox="1"/>
          <p:nvPr/>
        </p:nvSpPr>
        <p:spPr>
          <a:xfrm>
            <a:off x="659026" y="2875002"/>
            <a:ext cx="10025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66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Gradient Descent </a:t>
            </a:r>
            <a:r>
              <a:rPr kumimoji="1" lang="zh-TW" altLang="en-US" sz="6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流程推導</a:t>
            </a:r>
          </a:p>
        </p:txBody>
      </p:sp>
    </p:spTree>
    <p:extLst>
      <p:ext uri="{BB962C8B-B14F-4D97-AF65-F5344CB8AC3E}">
        <p14:creationId xmlns:p14="http://schemas.microsoft.com/office/powerpoint/2010/main" val="57073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242D38-7D54-021B-41A9-CDD06B096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E5C070-0BE9-51DF-04DE-7B2CE8C2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85E692F-786F-7389-F18D-77D9F42A0EC6}"/>
              </a:ext>
            </a:extLst>
          </p:cNvPr>
          <p:cNvSpPr txBox="1"/>
          <p:nvPr/>
        </p:nvSpPr>
        <p:spPr>
          <a:xfrm>
            <a:off x="636815" y="1789989"/>
            <a:ext cx="10918370" cy="578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以均方誤差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(Mean Squared Error)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為例：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/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en-US" altLang="zh-TW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zh-TW" altLang="en-US" sz="24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TW" altLang="en-US" sz="24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altLang="zh-TW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E09AC82-61F5-76D6-2E9C-727ECF271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426" y="2702194"/>
                <a:ext cx="7787148" cy="833883"/>
              </a:xfrm>
              <a:prstGeom prst="rect">
                <a:avLst/>
              </a:prstGeom>
              <a:blipFill>
                <a:blip r:embed="rId2"/>
                <a:stretch>
                  <a:fillRect t="-155224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/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其中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:</a:t>
                </a: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ℒ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000" dirty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Loss function</a:t>
                </a:r>
                <a:r>
                  <a:rPr lang="zh-TW" altLang="en-US" sz="2000" dirty="0"/>
                  <a:t>；</a:t>
                </a:r>
                <a14:m>
                  <m:oMath xmlns:m="http://schemas.openxmlformats.org/officeDocument/2006/math">
                    <m:r>
                      <a:rPr lang="zh-TW" altLang="en-US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代表有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筆訓練資料</a:t>
                </a:r>
                <a:endParaRPr kumimoji="1" lang="en-US" altLang="zh-TW" sz="20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 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ground-truth</a:t>
                </a:r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、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TW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kumimoji="1" lang="zh-TW" altLang="en-US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爲任一筆</a:t>
                </a:r>
                <a:r>
                  <a:rPr kumimoji="1" lang="en-US" altLang="zh-TW" sz="20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prediction (model output)</a:t>
                </a: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5075B437-F465-B341-6163-D9B9812DE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815" y="4635452"/>
                <a:ext cx="10918370" cy="1420774"/>
              </a:xfrm>
              <a:prstGeom prst="rect">
                <a:avLst/>
              </a:prstGeom>
              <a:blipFill>
                <a:blip r:embed="rId3"/>
                <a:stretch>
                  <a:fillRect l="-348" b="-70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/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zh-TW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zh-TW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4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5319290-E7D0-1339-C4D8-8E965C5D2D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5861" y="3663175"/>
                <a:ext cx="3529781" cy="1100558"/>
              </a:xfrm>
              <a:prstGeom prst="rect">
                <a:avLst/>
              </a:prstGeom>
              <a:blipFill>
                <a:blip r:embed="rId4"/>
                <a:stretch>
                  <a:fillRect l="-13620" t="-108046" b="-1643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5181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5670848-02D2-8F83-E1CE-72317803F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9448A3-D930-1C54-0B04-22FA4A3E63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/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TW" alt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zh-TW" altLang="en-US" sz="2800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zh-TW" altLang="en-US" sz="2800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zh-TW" altLang="en-US" sz="2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C5395BB1-767A-AC7C-0999-59B5B14E12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1891814"/>
                <a:ext cx="6096000" cy="957378"/>
              </a:xfrm>
              <a:prstGeom prst="rect">
                <a:avLst/>
              </a:prstGeom>
              <a:blipFill>
                <a:blip r:embed="rId3"/>
                <a:stretch>
                  <a:fillRect t="-154545" b="-2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/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C4B52CCC-2DB0-9662-05BC-92999ADB4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375" y="4666870"/>
                <a:ext cx="6096000" cy="967188"/>
              </a:xfrm>
              <a:prstGeom prst="rect">
                <a:avLst/>
              </a:prstGeom>
              <a:blipFill>
                <a:blip r:embed="rId4"/>
                <a:stretch>
                  <a:fillRect l="-832" t="-154545" b="-22987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/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8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8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C178B53B-F624-46F5-3340-492684FBF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3429" y="3275591"/>
                <a:ext cx="6367849" cy="964880"/>
              </a:xfrm>
              <a:prstGeom prst="rect">
                <a:avLst/>
              </a:prstGeom>
              <a:blipFill>
                <a:blip r:embed="rId5"/>
                <a:stretch>
                  <a:fillRect t="-151282" b="-2256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92CE0493-8026-53ED-D1FC-F0E581C9AC96}"/>
              </a:ext>
            </a:extLst>
          </p:cNvPr>
          <p:cNvSpPr txBox="1"/>
          <p:nvPr/>
        </p:nvSpPr>
        <p:spPr>
          <a:xfrm>
            <a:off x="849086" y="3557976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A826CCF-A374-7A63-7315-3C6DE6066B2B}"/>
              </a:ext>
            </a:extLst>
          </p:cNvPr>
          <p:cNvSpPr txBox="1"/>
          <p:nvPr/>
        </p:nvSpPr>
        <p:spPr>
          <a:xfrm>
            <a:off x="849086" y="4950409"/>
            <a:ext cx="1959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進行偏微分</a:t>
            </a:r>
          </a:p>
        </p:txBody>
      </p:sp>
    </p:spTree>
    <p:extLst>
      <p:ext uri="{BB962C8B-B14F-4D97-AF65-F5344CB8AC3E}">
        <p14:creationId xmlns:p14="http://schemas.microsoft.com/office/powerpoint/2010/main" val="37975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17E7CB-9364-E75E-9D1D-17E203C6A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The generalized power rule for derivatives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39EA18-5126-C182-D474-BAF520C6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/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altLang="zh-TW" sz="2800" dirty="0">
                    <a:solidFill>
                      <a:schemeClr val="tx1"/>
                    </a:solidFill>
                  </a:rPr>
                  <a:t>Assume </a:t>
                </a:r>
                <a14:m>
                  <m:oMath xmlns:m="http://schemas.openxmlformats.org/officeDocument/2006/math">
                    <m:r>
                      <a:rPr lang="zh-TW" altLang="en-US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TW" altLang="en-US" sz="28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TW" alt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TW" alt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0856183-036A-B3F5-AB0E-3C173DF3FB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0389" y="2117809"/>
                <a:ext cx="3420468" cy="523220"/>
              </a:xfrm>
              <a:prstGeom prst="rect">
                <a:avLst/>
              </a:prstGeom>
              <a:blipFill>
                <a:blip r:embed="rId2"/>
                <a:stretch>
                  <a:fillRect l="-3704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/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800" dirty="0"/>
                  <a:t>, and </a:t>
                </a:r>
                <a14:m>
                  <m:oMath xmlns:m="http://schemas.openxmlformats.org/officeDocument/2006/math">
                    <m:r>
                      <a:rPr lang="en-US" altLang="zh-TW" sz="2800" i="1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𝑢</m:t>
                    </m:r>
                    <m:d>
                      <m:dPr>
                        <m:ctrlPr>
                          <a:rPr lang="zh-TW" altLang="zh-TW" sz="2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TW" altLang="zh-TW" sz="2800" dirty="0">
                    <a:effectLst/>
                  </a:rPr>
                  <a:t> </a:t>
                </a:r>
                <a:r>
                  <a:rPr lang="en-US" altLang="zh-TW" sz="2800" dirty="0">
                    <a:effectLst/>
                  </a:rPr>
                  <a:t>is </a:t>
                </a:r>
                <a:r>
                  <a:rPr lang="en-US" altLang="zh-TW" sz="2800" dirty="0">
                    <a:solidFill>
                      <a:srgbClr val="FF0000"/>
                    </a:solidFill>
                    <a:effectLst/>
                  </a:rPr>
                  <a:t>differentiable</a:t>
                </a:r>
                <a:r>
                  <a:rPr lang="en-US" altLang="zh-TW" sz="2800" dirty="0">
                    <a:effectLst/>
                  </a:rPr>
                  <a:t>.</a:t>
                </a:r>
                <a:endParaRPr kumimoji="1" lang="zh-TW" altLang="en-US" sz="28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E123892-5EF6-BB28-14B9-B12E6E99EE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164" y="2117809"/>
                <a:ext cx="4497860" cy="523220"/>
              </a:xfrm>
              <a:prstGeom prst="rect">
                <a:avLst/>
              </a:prstGeom>
              <a:blipFill>
                <a:blip r:embed="rId3"/>
                <a:stretch>
                  <a:fillRect l="-2817" t="-11905" b="-309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64852E9D-269C-54E4-9B83-CF2B4C42729E}"/>
              </a:ext>
            </a:extLst>
          </p:cNvPr>
          <p:cNvSpPr txBox="1"/>
          <p:nvPr/>
        </p:nvSpPr>
        <p:spPr>
          <a:xfrm>
            <a:off x="1230381" y="3039869"/>
            <a:ext cx="16969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Then</a:t>
            </a:r>
            <a:endParaRPr kumimoji="1" lang="zh-TW" alt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/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d>
                                <m:dPr>
                                  <m:ctrlP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9A1CFDF3-5E74-7C2B-CA1A-739B83006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164" y="2829260"/>
                <a:ext cx="6096000" cy="910377"/>
              </a:xfrm>
              <a:prstGeom prst="rect">
                <a:avLst/>
              </a:prstGeom>
              <a:blipFill>
                <a:blip r:embed="rId4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31CE0D31-1CB3-7417-B3EE-56DDAB119EE7}"/>
              </a:ext>
            </a:extLst>
          </p:cNvPr>
          <p:cNvSpPr txBox="1"/>
          <p:nvPr/>
        </p:nvSpPr>
        <p:spPr>
          <a:xfrm>
            <a:off x="1486929" y="6046228"/>
            <a:ext cx="9724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證明</a:t>
            </a:r>
            <a:r>
              <a:rPr kumimoji="1" lang="zh-TW" altLang="en-US" dirty="0"/>
              <a:t>：</a:t>
            </a:r>
            <a:r>
              <a:rPr kumimoji="1" lang="en" altLang="zh-TW" dirty="0"/>
              <a:t> http://</a:t>
            </a:r>
            <a:r>
              <a:rPr kumimoji="1" lang="en" altLang="zh-TW" dirty="0" err="1"/>
              <a:t>www.math.ncu.edu.tw</a:t>
            </a:r>
            <a:r>
              <a:rPr kumimoji="1" lang="en" altLang="zh-TW" dirty="0"/>
              <a:t>/~</a:t>
            </a:r>
            <a:r>
              <a:rPr kumimoji="1" lang="en" altLang="zh-TW" dirty="0" err="1"/>
              <a:t>yu</a:t>
            </a:r>
            <a:r>
              <a:rPr kumimoji="1" lang="en" altLang="zh-TW" dirty="0"/>
              <a:t>/ecocal95/boards/lec12_c_95.pdf</a:t>
            </a:r>
            <a:r>
              <a:rPr kumimoji="1" lang="zh-TW" altLang="en-US" dirty="0"/>
              <a:t> </a:t>
            </a:r>
            <a:r>
              <a:rPr kumimoji="1" lang="en-US" altLang="zh-TW" dirty="0"/>
              <a:t>(from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中央大學數學系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/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339EB98-B851-108E-413F-3B2321C822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026" y="5019280"/>
                <a:ext cx="5826945" cy="842282"/>
              </a:xfrm>
              <a:prstGeom prst="rect">
                <a:avLst/>
              </a:prstGeom>
              <a:blipFill>
                <a:blip r:embed="rId5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/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EFF3A51F-CDE5-F7E4-5738-15905337A9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849" y="4072089"/>
                <a:ext cx="6096000" cy="842282"/>
              </a:xfrm>
              <a:prstGeom prst="rect">
                <a:avLst/>
              </a:prstGeom>
              <a:blipFill>
                <a:blip r:embed="rId6"/>
                <a:stretch>
                  <a:fillRect t="-153731" b="-22985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582058ED-0B8D-3C26-4F1B-E0FDC87B34EF}"/>
              </a:ext>
            </a:extLst>
          </p:cNvPr>
          <p:cNvSpPr/>
          <p:nvPr/>
        </p:nvSpPr>
        <p:spPr>
          <a:xfrm>
            <a:off x="5112904" y="4072089"/>
            <a:ext cx="5500051" cy="1789473"/>
          </a:xfrm>
          <a:prstGeom prst="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3803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  <p:bldP spid="5" grpId="0"/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82B4AC-9A8C-18E8-94E1-FD601E921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Minimize a Regression Model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60AD-553D-D667-B652-64270721B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/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793ACE4-4F2D-6083-D36D-4F241704A4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994" y="2880850"/>
                <a:ext cx="6096000" cy="842282"/>
              </a:xfrm>
              <a:prstGeom prst="rect">
                <a:avLst/>
              </a:prstGeom>
              <a:blipFill>
                <a:blip r:embed="rId2"/>
                <a:stretch>
                  <a:fillRect t="-153731" b="-2283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/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sSub>
                                    <m:sSubPr>
                                      <m:ctrlP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zh-TW" altLang="en-US" sz="2400">
                                          <a:latin typeface="Cambria Math" panose="02040503050406030204" pitchFamily="18" charset="0"/>
                                        </a:rPr>
                                        <m:t>i</m:t>
                                      </m:r>
                                    </m:sub>
                                  </m:sSub>
                                  <m:r>
                                    <a:rPr lang="zh-TW" altLang="en-US" sz="2400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zh-TW" alt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TW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21930571-D4A2-4355-DC3E-DF938E3EC7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6811" y="1776307"/>
                <a:ext cx="6367849" cy="842282"/>
              </a:xfrm>
              <a:prstGeom prst="rect">
                <a:avLst/>
              </a:prstGeom>
              <a:blipFill>
                <a:blip r:embed="rId3"/>
                <a:stretch>
                  <a:fillRect t="-150000" b="-225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45D7FFDB-6BB9-41DC-1753-940FC76338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7B1E0D7-17C2-B654-D44C-62A13302C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109C05ED-EB9E-3E9D-F418-419D36C7AE14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B974675-B723-4270-B618-E794C8401F22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/>
                  <a:t> </a:t>
                </a:r>
                <a:r>
                  <a:rPr lang="en-US" altLang="zh-TW" sz="2400" dirty="0">
                    <a:solidFill>
                      <a:srgbClr val="FF0000"/>
                    </a:solidFill>
                  </a:rPr>
                  <a:t>learning rate</a:t>
                </a:r>
                <a:r>
                  <a:rPr lang="zh-TW" altLang="en-US" sz="2400" dirty="0">
                    <a:solidFill>
                      <a:srgbClr val="FF0000"/>
                    </a:solidFill>
                  </a:rPr>
                  <a:t>，</a:t>
                </a:r>
                <a:r>
                  <a:rPr lang="zh-TW" altLang="en-US" sz="2400" dirty="0">
                    <a:solidFill>
                      <a:srgbClr val="FF0000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扮演梯度下降過程的重要角色</a:t>
                </a:r>
                <a:endParaRPr kumimoji="1"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A74236-A40C-1764-8FA9-E80C0DC5D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r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353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3356F-129E-03B3-4AB5-46CA39613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impact of a Learning Rate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3C90564-C34D-8068-67FD-C74B6A3F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Goldilocks of learning rates">
            <a:extLst>
              <a:ext uri="{FF2B5EF4-FFF2-40B4-BE49-F238E27FC236}">
                <a16:creationId xmlns:a16="http://schemas.microsoft.com/office/drawing/2014/main" id="{9A7C808E-82EC-47E2-47FB-4B20169CD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744" y="2108820"/>
            <a:ext cx="9778511" cy="3792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EA3234A-090B-90B8-383C-43CFEBFCF254}"/>
              </a:ext>
            </a:extLst>
          </p:cNvPr>
          <p:cNvSpPr txBox="1"/>
          <p:nvPr/>
        </p:nvSpPr>
        <p:spPr>
          <a:xfrm>
            <a:off x="2965938" y="6246283"/>
            <a:ext cx="62601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Figure source: https://</a:t>
            </a:r>
            <a:r>
              <a:rPr kumimoji="1" lang="en-US" altLang="zh-TW" sz="1600" dirty="0" err="1"/>
              <a:t>www.jeremyjordan.me</a:t>
            </a:r>
            <a:r>
              <a:rPr kumimoji="1" lang="en-US" altLang="zh-TW" sz="1600" dirty="0"/>
              <a:t>/</a:t>
            </a:r>
            <a:r>
              <a:rPr kumimoji="1" lang="en-US" altLang="zh-TW" sz="1600" dirty="0" err="1"/>
              <a:t>nn</a:t>
            </a:r>
            <a:r>
              <a:rPr kumimoji="1" lang="en-US" altLang="zh-TW" sz="1600" dirty="0"/>
              <a:t>-learning-rate/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470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F99E1B-1D02-CCE9-0D4C-2B83663BE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How to choose the best learning rate?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20CF07-4BB6-CCC0-815D-108ABC2B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71DED88-8239-AC98-6B14-979730F78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545" y="1756029"/>
            <a:ext cx="6383594" cy="227045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DC444EF-48BF-7D17-3CFD-E45D541ABDD1}"/>
              </a:ext>
            </a:extLst>
          </p:cNvPr>
          <p:cNvSpPr txBox="1"/>
          <p:nvPr/>
        </p:nvSpPr>
        <p:spPr>
          <a:xfrm>
            <a:off x="3541192" y="6348023"/>
            <a:ext cx="5142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</a:t>
            </a:r>
            <a:r>
              <a:rPr kumimoji="1" lang="zh-TW" altLang="en-US" sz="1400" dirty="0"/>
              <a:t> </a:t>
            </a:r>
            <a:r>
              <a:rPr kumimoji="1" lang="en-US" altLang="zh-TW" sz="1400" dirty="0"/>
              <a:t>source:</a:t>
            </a:r>
            <a:r>
              <a:rPr kumimoji="1" lang="zh-TW" altLang="en-US" sz="1400" dirty="0"/>
              <a:t> </a:t>
            </a:r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x.com</a:t>
            </a:r>
            <a:r>
              <a:rPr kumimoji="1" lang="en" altLang="zh-TW" sz="1400" dirty="0"/>
              <a:t>/</a:t>
            </a:r>
            <a:r>
              <a:rPr kumimoji="1" lang="en" altLang="zh-TW" sz="1400" dirty="0" err="1"/>
              <a:t>karpathy</a:t>
            </a:r>
            <a:r>
              <a:rPr kumimoji="1" lang="en" altLang="zh-TW" sz="1400" dirty="0"/>
              <a:t>/status/801621764144971776</a:t>
            </a:r>
            <a:endParaRPr kumimoji="1" lang="zh-TW" altLang="en-US" sz="1400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D358F06-C796-54DB-E9D9-EFFEACA1E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142" y="4314876"/>
            <a:ext cx="7772400" cy="170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124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Calculus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calcgospel.top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/wp-content/uploads/2020/06/02-01-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微分的定義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.pdf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0402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6AA199-818C-9164-69F1-78B285DFD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More resources for gradient descent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75A93C5-8C59-1FBE-B193-C7F0CEC17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Deep Learning Book Chapter 4.3: Gradient-Based Optimization</a:t>
            </a:r>
          </a:p>
          <a:p>
            <a:pPr lvl="1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www.deeplearningbook.org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/contents/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numerical.html</a:t>
            </a:r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endParaRPr kumimoji="1" lang="en" altLang="zh-TW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www.youtube.com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watch?v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=fegAeph9UaA</a:t>
            </a:r>
          </a:p>
          <a:p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https://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speech.ee.ntu.edu.tw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/~</a:t>
            </a:r>
            <a:r>
              <a:rPr kumimoji="1" lang="en" altLang="zh-TW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tlkagk</a:t>
            </a:r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/courses/ML_2016/Lecture/Regression%20(v6).pdf</a:t>
            </a:r>
          </a:p>
          <a:p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E3CCCD-8E9C-461D-79A7-89750A62B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143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Classification and Regression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D5C9E238-582E-F164-9EAD-98C2D6DB9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920" y="2560096"/>
            <a:ext cx="1778957" cy="118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803F3418-B90A-820D-7EEA-6AE5069A1C80}"/>
              </a:ext>
            </a:extLst>
          </p:cNvPr>
          <p:cNvCxnSpPr/>
          <p:nvPr/>
        </p:nvCxnSpPr>
        <p:spPr>
          <a:xfrm>
            <a:off x="403098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DDD100E-A998-3BBE-114D-340AEE3C4D80}"/>
              </a:ext>
            </a:extLst>
          </p:cNvPr>
          <p:cNvCxnSpPr/>
          <p:nvPr/>
        </p:nvCxnSpPr>
        <p:spPr>
          <a:xfrm>
            <a:off x="6995160" y="3196614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623CDC5-5FBC-94B0-88C0-A7982724DEB0}"/>
              </a:ext>
            </a:extLst>
          </p:cNvPr>
          <p:cNvSpPr txBox="1"/>
          <p:nvPr/>
        </p:nvSpPr>
        <p:spPr>
          <a:xfrm>
            <a:off x="7997190" y="2560096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Cat</a:t>
            </a:r>
            <a:endParaRPr kumimoji="1" lang="zh-TW" altLang="en-US" sz="20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F0B4AE-11C0-E96A-ED1A-3C6A3F1AB4E3}"/>
              </a:ext>
            </a:extLst>
          </p:cNvPr>
          <p:cNvSpPr txBox="1"/>
          <p:nvPr/>
        </p:nvSpPr>
        <p:spPr>
          <a:xfrm>
            <a:off x="7997190" y="2996559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Dog</a:t>
            </a:r>
            <a:endParaRPr kumimoji="1" lang="zh-TW" altLang="en-US" sz="20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2179586-8AA2-5536-8D4F-E269D7D8CF2F}"/>
              </a:ext>
            </a:extLst>
          </p:cNvPr>
          <p:cNvSpPr txBox="1"/>
          <p:nvPr/>
        </p:nvSpPr>
        <p:spPr>
          <a:xfrm>
            <a:off x="7997190" y="3424371"/>
            <a:ext cx="822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Apple</a:t>
            </a:r>
            <a:endParaRPr kumimoji="1" lang="zh-TW" altLang="en-US" sz="2000" dirty="0"/>
          </a:p>
        </p:txBody>
      </p:sp>
      <p:pic>
        <p:nvPicPr>
          <p:cNvPr id="13" name="圖形 12" descr="核取方塊 (打勾) 以實心填滿">
            <a:extLst>
              <a:ext uri="{FF2B5EF4-FFF2-40B4-BE49-F238E27FC236}">
                <a16:creationId xmlns:a16="http://schemas.microsoft.com/office/drawing/2014/main" id="{525EA8EF-B155-6955-8BFA-803F71ED8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0164" y="2447478"/>
            <a:ext cx="625345" cy="625345"/>
          </a:xfrm>
          <a:prstGeom prst="rect">
            <a:avLst/>
          </a:prstGeom>
        </p:spPr>
      </p:pic>
      <p:sp>
        <p:nvSpPr>
          <p:cNvPr id="16" name="圓角矩形 15">
            <a:extLst>
              <a:ext uri="{FF2B5EF4-FFF2-40B4-BE49-F238E27FC236}">
                <a16:creationId xmlns:a16="http://schemas.microsoft.com/office/drawing/2014/main" id="{B2E5EECB-6552-705B-B5F3-3398BFAE40B5}"/>
              </a:ext>
            </a:extLst>
          </p:cNvPr>
          <p:cNvSpPr/>
          <p:nvPr/>
        </p:nvSpPr>
        <p:spPr>
          <a:xfrm>
            <a:off x="5033010" y="2678454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774751-899B-FBD8-77FE-8E9EBCDCAF4E}"/>
              </a:ext>
            </a:extLst>
          </p:cNvPr>
          <p:cNvCxnSpPr/>
          <p:nvPr/>
        </p:nvCxnSpPr>
        <p:spPr>
          <a:xfrm>
            <a:off x="403098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6815B615-1968-13B2-76F7-7B772003730A}"/>
              </a:ext>
            </a:extLst>
          </p:cNvPr>
          <p:cNvCxnSpPr/>
          <p:nvPr/>
        </p:nvCxnSpPr>
        <p:spPr>
          <a:xfrm>
            <a:off x="6995160" y="5329017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86185BB4-665D-88B4-75ED-61E61527103A}"/>
              </a:ext>
            </a:extLst>
          </p:cNvPr>
          <p:cNvSpPr/>
          <p:nvPr/>
        </p:nvSpPr>
        <p:spPr>
          <a:xfrm>
            <a:off x="5033010" y="4810857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085BEC1F-6C4C-2176-FF3E-9A49D925F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450" y="4836228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7693C1B9-06B5-1071-9ACD-D127B0772CA8}"/>
              </a:ext>
            </a:extLst>
          </p:cNvPr>
          <p:cNvSpPr txBox="1"/>
          <p:nvPr/>
        </p:nvSpPr>
        <p:spPr>
          <a:xfrm>
            <a:off x="7997190" y="5098184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9D6392A-6C14-468A-3EAB-90134F716A91}"/>
              </a:ext>
            </a:extLst>
          </p:cNvPr>
          <p:cNvSpPr txBox="1"/>
          <p:nvPr/>
        </p:nvSpPr>
        <p:spPr>
          <a:xfrm>
            <a:off x="653143" y="1923499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Classification</a:t>
            </a:r>
            <a:endParaRPr kumimoji="1" lang="zh-TW" altLang="en-US" sz="2400" u="sng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174732C-B479-E9C7-3F2C-367B11C6159B}"/>
              </a:ext>
            </a:extLst>
          </p:cNvPr>
          <p:cNvSpPr txBox="1"/>
          <p:nvPr/>
        </p:nvSpPr>
        <p:spPr>
          <a:xfrm>
            <a:off x="653143" y="4165957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364981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[Example] Clustering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 descr="左側是症狀嚴重性與症狀的比較圖表&#10;   顯示可提供三個叢集的資料點&#10;   右邊為相同的圖表，但三個叢集都有彩色。">
            <a:extLst>
              <a:ext uri="{FF2B5EF4-FFF2-40B4-BE49-F238E27FC236}">
                <a16:creationId xmlns:a16="http://schemas.microsoft.com/office/drawing/2014/main" id="{DC408C26-6897-E0A4-8CF0-D99E8645F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828" y="1674173"/>
            <a:ext cx="7840343" cy="44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801BE8EC-FCA3-85B7-390F-4DCF6CB21B0E}"/>
              </a:ext>
            </a:extLst>
          </p:cNvPr>
          <p:cNvSpPr txBox="1"/>
          <p:nvPr/>
        </p:nvSpPr>
        <p:spPr>
          <a:xfrm>
            <a:off x="3848100" y="6240302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/>
              <a:t>Figure source: https://</a:t>
            </a:r>
            <a:r>
              <a:rPr kumimoji="1" lang="en-US" altLang="zh-TW" sz="1400" dirty="0" err="1"/>
              <a:t>developers.google.com</a:t>
            </a:r>
            <a:r>
              <a:rPr kumimoji="1" lang="en-US" altLang="zh-TW" sz="1400" dirty="0"/>
              <a:t>/machine-learning/clustering/</a:t>
            </a:r>
            <a:r>
              <a:rPr kumimoji="1" lang="en-US" altLang="zh-TW" sz="1400" dirty="0" err="1"/>
              <a:t>overview?hl</a:t>
            </a:r>
            <a:r>
              <a:rPr kumimoji="1" lang="en-US" altLang="zh-TW" sz="1400" dirty="0"/>
              <a:t>=</a:t>
            </a:r>
            <a:r>
              <a:rPr kumimoji="1" lang="en-US" altLang="zh-TW" sz="1400" dirty="0" err="1"/>
              <a:t>zh-tw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146616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[Example] Similarity Matching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 descr="一張含有 人員, 人的臉孔, 服裝, 室內 的圖片&#10;&#10;自動產生的描述">
            <a:extLst>
              <a:ext uri="{FF2B5EF4-FFF2-40B4-BE49-F238E27FC236}">
                <a16:creationId xmlns:a16="http://schemas.microsoft.com/office/drawing/2014/main" id="{20A3DCA1-F4C2-7010-A4D2-01FC226988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25281" r="24762" b="9224"/>
          <a:stretch/>
        </p:blipFill>
        <p:spPr>
          <a:xfrm rot="5400000">
            <a:off x="1727924" y="5020437"/>
            <a:ext cx="1295050" cy="1008707"/>
          </a:xfrm>
          <a:prstGeom prst="rect">
            <a:avLst/>
          </a:prstGeom>
        </p:spPr>
      </p:pic>
      <p:pic>
        <p:nvPicPr>
          <p:cNvPr id="7" name="圖片 6" descr="一張含有 人的臉孔, 人員, 服裝, 脖子 的圖片&#10;&#10;自動產生的描述">
            <a:extLst>
              <a:ext uri="{FF2B5EF4-FFF2-40B4-BE49-F238E27FC236}">
                <a16:creationId xmlns:a16="http://schemas.microsoft.com/office/drawing/2014/main" id="{804FD98F-3EE5-CE48-8DB9-51FCE9E7C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450" y="2586635"/>
            <a:ext cx="661049" cy="66104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ED44FCF-3179-1F66-D811-AADC4FA888EF}"/>
              </a:ext>
            </a:extLst>
          </p:cNvPr>
          <p:cNvSpPr txBox="1"/>
          <p:nvPr/>
        </p:nvSpPr>
        <p:spPr>
          <a:xfrm>
            <a:off x="1302877" y="2049281"/>
            <a:ext cx="227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5BF619F-4C60-1450-0748-74F26D50A9A9}"/>
              </a:ext>
            </a:extLst>
          </p:cNvPr>
          <p:cNvSpPr txBox="1"/>
          <p:nvPr/>
        </p:nvSpPr>
        <p:spPr>
          <a:xfrm>
            <a:off x="1456815" y="4439388"/>
            <a:ext cx="1837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我被掃描的照片</a:t>
            </a: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2C7BD5F1-C583-E1F1-4CD7-B1FFAE75B18E}"/>
              </a:ext>
            </a:extLst>
          </p:cNvPr>
          <p:cNvCxnSpPr/>
          <p:nvPr/>
        </p:nvCxnSpPr>
        <p:spPr>
          <a:xfrm>
            <a:off x="3682999" y="3045709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4512423-2F7F-164D-69DE-F390AD6E83EC}"/>
              </a:ext>
            </a:extLst>
          </p:cNvPr>
          <p:cNvCxnSpPr>
            <a:cxnSpLocks/>
          </p:cNvCxnSpPr>
          <p:nvPr/>
        </p:nvCxnSpPr>
        <p:spPr>
          <a:xfrm flipV="1">
            <a:off x="3682999" y="4628577"/>
            <a:ext cx="1718734" cy="1117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Man Emoji">
            <a:extLst>
              <a:ext uri="{FF2B5EF4-FFF2-40B4-BE49-F238E27FC236}">
                <a16:creationId xmlns:a16="http://schemas.microsoft.com/office/drawing/2014/main" id="{4660D319-4698-E3C9-04E0-33F329B89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2" y="2692851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Man Emoji">
            <a:extLst>
              <a:ext uri="{FF2B5EF4-FFF2-40B4-BE49-F238E27FC236}">
                <a16:creationId xmlns:a16="http://schemas.microsoft.com/office/drawing/2014/main" id="{121CDFB8-7DEF-CAC4-A109-314E6D2A3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453" y="3339183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Man Emoji">
            <a:extLst>
              <a:ext uri="{FF2B5EF4-FFF2-40B4-BE49-F238E27FC236}">
                <a16:creationId xmlns:a16="http://schemas.microsoft.com/office/drawing/2014/main" id="{2213439D-0DFD-27F5-CE06-1ACC880F7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657" y="3344990"/>
            <a:ext cx="446633" cy="530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9EE16FE5-0EB0-0CFD-784C-555B02272D8F}"/>
              </a:ext>
            </a:extLst>
          </p:cNvPr>
          <p:cNvSpPr/>
          <p:nvPr/>
        </p:nvSpPr>
        <p:spPr>
          <a:xfrm>
            <a:off x="5723661" y="4115295"/>
            <a:ext cx="1998134" cy="648185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Similarity Matching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F481B31-ABF9-81EA-CC3C-65395A3AF3CE}"/>
              </a:ext>
            </a:extLst>
          </p:cNvPr>
          <p:cNvCxnSpPr/>
          <p:nvPr/>
        </p:nvCxnSpPr>
        <p:spPr>
          <a:xfrm>
            <a:off x="7951894" y="4456322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6FC0E65-5337-549D-BB6E-A0D913AA044D}"/>
              </a:ext>
            </a:extLst>
          </p:cNvPr>
          <p:cNvSpPr txBox="1"/>
          <p:nvPr/>
        </p:nvSpPr>
        <p:spPr>
          <a:xfrm>
            <a:off x="8869256" y="4225489"/>
            <a:ext cx="2112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Valid or Invalid</a:t>
            </a:r>
            <a:endParaRPr kumimoji="1" lang="zh-TW" altLang="en-US" sz="24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DD6C8E-A89A-1D6F-7E80-898103961973}"/>
              </a:ext>
            </a:extLst>
          </p:cNvPr>
          <p:cNvSpPr/>
          <p:nvPr/>
        </p:nvSpPr>
        <p:spPr>
          <a:xfrm>
            <a:off x="2375450" y="2595506"/>
            <a:ext cx="661049" cy="6610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436DEDD-94D4-C839-3F76-710A4A8A65A0}"/>
              </a:ext>
            </a:extLst>
          </p:cNvPr>
          <p:cNvSpPr/>
          <p:nvPr/>
        </p:nvSpPr>
        <p:spPr>
          <a:xfrm>
            <a:off x="1871095" y="4877265"/>
            <a:ext cx="1008708" cy="12950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1CD5F2D-8C4B-DE2E-CAD2-40D34633AF57}"/>
              </a:ext>
            </a:extLst>
          </p:cNvPr>
          <p:cNvSpPr txBox="1"/>
          <p:nvPr/>
        </p:nvSpPr>
        <p:spPr>
          <a:xfrm>
            <a:off x="653143" y="1528977"/>
            <a:ext cx="192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以人臉辨識為例</a:t>
            </a:r>
          </a:p>
        </p:txBody>
      </p:sp>
    </p:spTree>
    <p:extLst>
      <p:ext uri="{BB962C8B-B14F-4D97-AF65-F5344CB8AC3E}">
        <p14:creationId xmlns:p14="http://schemas.microsoft.com/office/powerpoint/2010/main" val="363925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Dimensionality Reduction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36672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64328" y="62903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1740322" y="5356202"/>
            <a:ext cx="393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類似於近年的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142AE3A-A6CA-F8DE-3303-7940E485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Regression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79AC1F8-470D-5ED7-914B-ADC780A62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03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C9CF0A-B2BD-B2B9-2A7D-F03586BF1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Regression Tasks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47F885-C3D7-4FC1-194B-FEC26853B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id="{EF9649AE-DF6B-EE43-9D47-B76D3CA4AA0E}"/>
              </a:ext>
            </a:extLst>
          </p:cNvPr>
          <p:cNvCxnSpPr/>
          <p:nvPr/>
        </p:nvCxnSpPr>
        <p:spPr>
          <a:xfrm>
            <a:off x="427536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05B112A2-A232-9A0C-AC68-0C53866E1E99}"/>
              </a:ext>
            </a:extLst>
          </p:cNvPr>
          <p:cNvCxnSpPr/>
          <p:nvPr/>
        </p:nvCxnSpPr>
        <p:spPr>
          <a:xfrm>
            <a:off x="7239544" y="279176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1B4F8BF9-D25E-9EB9-98C7-7C1147BFD41C}"/>
              </a:ext>
            </a:extLst>
          </p:cNvPr>
          <p:cNvSpPr/>
          <p:nvPr/>
        </p:nvSpPr>
        <p:spPr>
          <a:xfrm>
            <a:off x="5277394" y="2273603"/>
            <a:ext cx="1637211" cy="103632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pic>
        <p:nvPicPr>
          <p:cNvPr id="8" name="Picture 2" descr="undefined">
            <a:extLst>
              <a:ext uri="{FF2B5EF4-FFF2-40B4-BE49-F238E27FC236}">
                <a16:creationId xmlns:a16="http://schemas.microsoft.com/office/drawing/2014/main" id="{3B5D9FD9-137F-0447-7D28-97F03FE3F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834" y="2298974"/>
            <a:ext cx="1127895" cy="88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87B36416-6888-466B-9474-53DA77A48723}"/>
              </a:ext>
            </a:extLst>
          </p:cNvPr>
          <p:cNvSpPr txBox="1"/>
          <p:nvPr/>
        </p:nvSpPr>
        <p:spPr>
          <a:xfrm>
            <a:off x="8241574" y="2560930"/>
            <a:ext cx="822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1100</a:t>
            </a:r>
            <a:endParaRPr kumimoji="1" lang="zh-TW" altLang="en-US" sz="2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E71F166-B6A4-1AAC-4C67-6058D4523C0C}"/>
              </a:ext>
            </a:extLst>
          </p:cNvPr>
          <p:cNvSpPr txBox="1"/>
          <p:nvPr/>
        </p:nvSpPr>
        <p:spPr>
          <a:xfrm>
            <a:off x="897527" y="1587513"/>
            <a:ext cx="1854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u="sng" dirty="0"/>
              <a:t>Regression</a:t>
            </a:r>
            <a:endParaRPr kumimoji="1" lang="zh-TW" altLang="en-US" sz="2400" u="sng" dirty="0"/>
          </a:p>
        </p:txBody>
      </p:sp>
      <p:graphicFrame>
        <p:nvGraphicFramePr>
          <p:cNvPr id="11" name="表格 11">
            <a:extLst>
              <a:ext uri="{FF2B5EF4-FFF2-40B4-BE49-F238E27FC236}">
                <a16:creationId xmlns:a16="http://schemas.microsoft.com/office/drawing/2014/main" id="{85A707DE-C00D-D252-5B6A-66389090EF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5854931"/>
              </p:ext>
            </p:extLst>
          </p:nvPr>
        </p:nvGraphicFramePr>
        <p:xfrm>
          <a:off x="2032000" y="4138113"/>
          <a:ext cx="8128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73524609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55692612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1915250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08987457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1414191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2/17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2/18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2/19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2/20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000" dirty="0"/>
                        <a:t>2/21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3648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1095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1080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>
                          <a:solidFill>
                            <a:srgbClr val="FF0000"/>
                          </a:solidFill>
                        </a:rPr>
                        <a:t>?</a:t>
                      </a:r>
                      <a:endParaRPr lang="zh-TW" alt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097501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5779F03C-F8BA-46C0-2472-448E7713D103}"/>
              </a:ext>
            </a:extLst>
          </p:cNvPr>
          <p:cNvSpPr txBox="1"/>
          <p:nvPr/>
        </p:nvSpPr>
        <p:spPr>
          <a:xfrm>
            <a:off x="1969968" y="5544363"/>
            <a:ext cx="594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Prediction based on the past data (Time-series)</a:t>
            </a:r>
            <a:endParaRPr kumimoji="1" lang="zh-TW" altLang="en-US" sz="2400" dirty="0"/>
          </a:p>
        </p:txBody>
      </p:sp>
      <p:pic>
        <p:nvPicPr>
          <p:cNvPr id="13" name="圖形 12" descr="統計 外框">
            <a:extLst>
              <a:ext uri="{FF2B5EF4-FFF2-40B4-BE49-F238E27FC236}">
                <a16:creationId xmlns:a16="http://schemas.microsoft.com/office/drawing/2014/main" id="{32EB722B-3FC2-D9F0-2E2D-0ECDB226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65501" y="1588969"/>
            <a:ext cx="801551" cy="80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2935</TotalTime>
  <Words>1476</Words>
  <Application>Microsoft Macintosh PowerPoint</Application>
  <PresentationFormat>寬螢幕</PresentationFormat>
  <Paragraphs>323</Paragraphs>
  <Slides>40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6" baseType="lpstr">
      <vt:lpstr>Microsoft JhengHei</vt:lpstr>
      <vt:lpstr>Arial</vt:lpstr>
      <vt:lpstr>Calibri</vt:lpstr>
      <vt:lpstr>Calibri Light</vt:lpstr>
      <vt:lpstr>Cambria Math</vt:lpstr>
      <vt:lpstr>回顧</vt:lpstr>
      <vt:lpstr>深度學習 Deep Learning</vt:lpstr>
      <vt:lpstr>Outline</vt:lpstr>
      <vt:lpstr>Machine Learning Approaches</vt:lpstr>
      <vt:lpstr>Classification and Regression</vt:lpstr>
      <vt:lpstr>[Example] Clustering</vt:lpstr>
      <vt:lpstr>[Example] Similarity Matching</vt:lpstr>
      <vt:lpstr>Dimensionality Reduction</vt:lpstr>
      <vt:lpstr>Regression</vt:lpstr>
      <vt:lpstr>Regression Tasks (1)</vt:lpstr>
      <vt:lpstr>Regression Tasks (2)</vt:lpstr>
      <vt:lpstr>Regression Tasks (3)</vt:lpstr>
      <vt:lpstr>Machine Learning is to train a function</vt:lpstr>
      <vt:lpstr>Training Process of a Deep Learning Model</vt:lpstr>
      <vt:lpstr>Gradient Descent vs. Back-propagation</vt:lpstr>
      <vt:lpstr>Linear Regression (線性迴歸)</vt:lpstr>
      <vt:lpstr>為什麼Regression叫做Regression？</vt:lpstr>
      <vt:lpstr>PowerPoint 簡報</vt:lpstr>
      <vt:lpstr>What are gradients? (數學定義)</vt:lpstr>
      <vt:lpstr>What are gradients? (數學定義)</vt:lpstr>
      <vt:lpstr>What are gradients? (數學意義)</vt:lpstr>
      <vt:lpstr>What are gradients? (數學意義)</vt:lpstr>
      <vt:lpstr>計算導數</vt:lpstr>
      <vt:lpstr>What are gradients? (物理意義)</vt:lpstr>
      <vt:lpstr>Gradient Descent</vt:lpstr>
      <vt:lpstr>Gradient Descent (梯度下降法)</vt:lpstr>
      <vt:lpstr>What “Function” we‘re going to train?</vt:lpstr>
      <vt:lpstr>以兩個點來觀察 Gradient Descent 的特性</vt:lpstr>
      <vt:lpstr>為什麼可以用位置減梯度？(1/3)</vt:lpstr>
      <vt:lpstr>為什麼可以用位置減梯度？(2/3)</vt:lpstr>
      <vt:lpstr>為什麼可以用位置減梯度？(3/3)</vt:lpstr>
      <vt:lpstr>PowerPoint 簡報</vt:lpstr>
      <vt:lpstr>Minimize a Regression Model</vt:lpstr>
      <vt:lpstr>Minimize a Regression Model</vt:lpstr>
      <vt:lpstr>The generalized power rule for derivatives</vt:lpstr>
      <vt:lpstr>Minimize a Regression Model</vt:lpstr>
      <vt:lpstr>The impact of a Learning Rate</vt:lpstr>
      <vt:lpstr>How to choose the best learning rate?</vt:lpstr>
      <vt:lpstr>More resources for Calculus</vt:lpstr>
      <vt:lpstr>More resources for gradient descent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440</cp:revision>
  <dcterms:created xsi:type="dcterms:W3CDTF">2025-02-06T07:16:08Z</dcterms:created>
  <dcterms:modified xsi:type="dcterms:W3CDTF">2025-02-23T13:00:50Z</dcterms:modified>
</cp:coreProperties>
</file>